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16"/>
  </p:notesMasterIdLst>
  <p:handoutMasterIdLst>
    <p:handoutMasterId r:id="rId17"/>
  </p:handoutMasterIdLst>
  <p:sldIdLst>
    <p:sldId id="281" r:id="rId2"/>
    <p:sldId id="257" r:id="rId3"/>
    <p:sldId id="258" r:id="rId4"/>
    <p:sldId id="259" r:id="rId5"/>
    <p:sldId id="260" r:id="rId6"/>
    <p:sldId id="261" r:id="rId7"/>
    <p:sldId id="262" r:id="rId8"/>
    <p:sldId id="263" r:id="rId9"/>
    <p:sldId id="268" r:id="rId10"/>
    <p:sldId id="269" r:id="rId11"/>
    <p:sldId id="270" r:id="rId12"/>
    <p:sldId id="266" r:id="rId13"/>
    <p:sldId id="267" r:id="rId14"/>
    <p:sldId id="277"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81"/>
            <p14:sldId id="257"/>
          </p14:sldIdLst>
        </p14:section>
        <p14:section name="Section 1" id="{2A7242DC-929E-4579-8F10-2B02EF80F144}">
          <p14:sldIdLst>
            <p14:sldId id="258"/>
            <p14:sldId id="259"/>
            <p14:sldId id="260"/>
          </p14:sldIdLst>
        </p14:section>
        <p14:section name="Section 2" id="{166B4E13-456F-4DE7-8043-47B198AC9D32}">
          <p14:sldIdLst>
            <p14:sldId id="261"/>
            <p14:sldId id="262"/>
          </p14:sldIdLst>
        </p14:section>
        <p14:section name="Section 3" id="{FD1E6B44-63E4-4285-A079-29EC5D274920}">
          <p14:sldIdLst>
            <p14:sldId id="263"/>
          </p14:sldIdLst>
        </p14:section>
        <p14:section name="Section 5" id="{24425DB3-8D9B-4B7E-A827-C8885314BFAE}">
          <p14:sldIdLst>
            <p14:sldId id="268"/>
            <p14:sldId id="269"/>
            <p14:sldId id="270"/>
          </p14:sldIdLst>
        </p14:section>
        <p14:section name="Section 4" id="{BD0AB789-343F-4F3E-AB6C-9DEB37B93BF8}">
          <p14:sldIdLst>
            <p14:sldId id="266"/>
            <p14:sldId id="267"/>
          </p14:sldIdLst>
        </p14:section>
        <p14:section name="Section 8" id="{8355E7C8-F29E-45A3-97E6-C2F99725F3FF}">
          <p14:sldIdLst>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F74"/>
    <a:srgbClr val="EBBADB"/>
    <a:srgbClr val="FDAF1F"/>
    <a:srgbClr val="C57C86"/>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AC30F-10C2-4104-A801-D4FA1E34BE8B}" v="400" dt="2023-03-08T04:40:05.562"/>
  </p1510:revLst>
</p1510:revInfo>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8" autoAdjust="0"/>
    <p:restoredTop sz="94660"/>
  </p:normalViewPr>
  <p:slideViewPr>
    <p:cSldViewPr snapToGrid="0" showGuides="1">
      <p:cViewPr varScale="1">
        <p:scale>
          <a:sx n="102" d="100"/>
          <a:sy n="102" d="100"/>
        </p:scale>
        <p:origin x="378" y="54"/>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3/24/2023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1</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5</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7</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8" name="Object 7" hidden="1">
                        <a:extLst>
                          <a:ext uri="{FF2B5EF4-FFF2-40B4-BE49-F238E27FC236}">
                            <a16:creationId xmlns:a16="http://schemas.microsoft.com/office/drawing/2014/main" id="{DD2037D5-9F9A-4CC9-98B0-68BDD36B02F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3/24/2023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11" Type="http://schemas.openxmlformats.org/officeDocument/2006/relationships/image" Target="../media/image3.png"/><Relationship Id="rId5" Type="http://schemas.openxmlformats.org/officeDocument/2006/relationships/image" Target="../media/image5.emf"/><Relationship Id="rId10" Type="http://schemas.openxmlformats.org/officeDocument/2006/relationships/image" Target="../media/image25.png"/><Relationship Id="rId4" Type="http://schemas.openxmlformats.org/officeDocument/2006/relationships/oleObject" Target="../embeddings/oleObject9.bin"/><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3.png"/><Relationship Id="rId12"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4.png"/><Relationship Id="rId11" Type="http://schemas.openxmlformats.org/officeDocument/2006/relationships/image" Target="../media/image3.png"/><Relationship Id="rId5" Type="http://schemas.openxmlformats.org/officeDocument/2006/relationships/image" Target="../media/image5.emf"/><Relationship Id="rId10" Type="http://schemas.openxmlformats.org/officeDocument/2006/relationships/image" Target="../media/image26.png"/><Relationship Id="rId4" Type="http://schemas.openxmlformats.org/officeDocument/2006/relationships/oleObject" Target="../embeddings/oleObject10.bin"/><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emf"/><Relationship Id="rId5" Type="http://schemas.openxmlformats.org/officeDocument/2006/relationships/oleObject" Target="../embeddings/oleObject11.bin"/><Relationship Id="rId10"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tags" Target="../tags/tag34.xml"/><Relationship Id="rId7" Type="http://schemas.openxmlformats.org/officeDocument/2006/relationships/image" Target="../media/image3.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0.png"/><Relationship Id="rId18" Type="http://schemas.openxmlformats.org/officeDocument/2006/relationships/slide" Target="slide9.xml"/><Relationship Id="rId26" Type="http://schemas.openxmlformats.org/officeDocument/2006/relationships/image" Target="../media/image12.png"/><Relationship Id="rId3" Type="http://schemas.openxmlformats.org/officeDocument/2006/relationships/tags" Target="../tags/tag10.xml"/><Relationship Id="rId21" Type="http://schemas.openxmlformats.org/officeDocument/2006/relationships/slide" Target="slide3.xml"/><Relationship Id="rId7" Type="http://schemas.openxmlformats.org/officeDocument/2006/relationships/image" Target="../media/image5.emf"/><Relationship Id="rId12" Type="http://schemas.openxmlformats.org/officeDocument/2006/relationships/slide" Target="slide8.xml"/><Relationship Id="rId17" Type="http://schemas.openxmlformats.org/officeDocument/2006/relationships/image" Target="../media/image9.png"/><Relationship Id="rId25" Type="http://schemas.openxmlformats.org/officeDocument/2006/relationships/image" Target="../media/image100.png"/><Relationship Id="rId2" Type="http://schemas.openxmlformats.org/officeDocument/2006/relationships/tags" Target="../tags/tag9.xml"/><Relationship Id="rId16" Type="http://schemas.openxmlformats.org/officeDocument/2006/relationships/image" Target="../media/image71.png"/><Relationship Id="rId20" Type="http://schemas.openxmlformats.org/officeDocument/2006/relationships/image" Target="../media/image10.png"/><Relationship Id="rId29" Type="http://schemas.openxmlformats.org/officeDocument/2006/relationships/image" Target="../media/image13.png"/><Relationship Id="rId1" Type="http://schemas.openxmlformats.org/officeDocument/2006/relationships/tags" Target="../tags/tag8.xml"/><Relationship Id="rId6" Type="http://schemas.openxmlformats.org/officeDocument/2006/relationships/oleObject" Target="../embeddings/oleObject2.bin"/><Relationship Id="rId11" Type="http://schemas.openxmlformats.org/officeDocument/2006/relationships/image" Target="../media/image7.png"/><Relationship Id="rId24" Type="http://schemas.openxmlformats.org/officeDocument/2006/relationships/slide" Target="slide4.xml"/><Relationship Id="rId32" Type="http://schemas.openxmlformats.org/officeDocument/2006/relationships/image" Target="../media/image4.png"/><Relationship Id="rId5" Type="http://schemas.openxmlformats.org/officeDocument/2006/relationships/notesSlide" Target="../notesSlides/notesSlide1.xml"/><Relationship Id="rId15" Type="http://schemas.openxmlformats.org/officeDocument/2006/relationships/slide" Target="slide12.xml"/><Relationship Id="rId23" Type="http://schemas.openxmlformats.org/officeDocument/2006/relationships/image" Target="../media/image11.png"/><Relationship Id="rId28" Type="http://schemas.openxmlformats.org/officeDocument/2006/relationships/image" Target="../media/image110.png"/><Relationship Id="rId10" Type="http://schemas.openxmlformats.org/officeDocument/2006/relationships/slide" Target="slide6.xml"/><Relationship Id="rId19" Type="http://schemas.openxmlformats.org/officeDocument/2006/relationships/image" Target="../media/image70.png"/><Relationship Id="rId31"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4.png"/><Relationship Id="rId14" Type="http://schemas.openxmlformats.org/officeDocument/2006/relationships/image" Target="../media/image8.png"/><Relationship Id="rId22" Type="http://schemas.openxmlformats.org/officeDocument/2006/relationships/image" Target="../media/image90.png"/><Relationship Id="rId27" Type="http://schemas.openxmlformats.org/officeDocument/2006/relationships/slide" Target="slide5.xml"/><Relationship Id="rId30" Type="http://schemas.openxmlformats.org/officeDocument/2006/relationships/image" Target="../media/image120.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5.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image" Target="../media/image5.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7.png"/><Relationship Id="rId5" Type="http://schemas.openxmlformats.org/officeDocument/2006/relationships/image" Target="../media/image5.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oleObject" Target="../embeddings/oleObject6.bin"/><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9.jp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emf"/><Relationship Id="rId5" Type="http://schemas.openxmlformats.org/officeDocument/2006/relationships/oleObject" Target="../embeddings/oleObject8.bin"/><Relationship Id="rId10"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30878-DBD3-456C-99A7-6C94BC8B5130}"/>
              </a:ext>
            </a:extLst>
          </p:cNvPr>
          <p:cNvSpPr txBox="1">
            <a:spLocks/>
          </p:cNvSpPr>
          <p:nvPr/>
        </p:nvSpPr>
        <p:spPr>
          <a:xfrm>
            <a:off x="863600" y="3429000"/>
            <a:ext cx="10749280" cy="2275046"/>
          </a:xfrm>
          <a:prstGeom prst="rect">
            <a:avLst/>
          </a:prstGeom>
        </p:spPr>
        <p:txBody>
          <a:bodyPr lIns="0" tIns="0" rIns="0" bIns="0" numCol="1"/>
          <a:lst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a:lstStyle>
          <a:p>
            <a:pPr>
              <a:lnSpc>
                <a:spcPct val="80000"/>
              </a:lnSpc>
            </a:pPr>
            <a:r>
              <a:rPr lang="en-US" sz="9600" dirty="0">
                <a:solidFill>
                  <a:schemeClr val="tx1"/>
                </a:solidFill>
              </a:rPr>
              <a:t>CERAMIC</a:t>
            </a:r>
          </a:p>
          <a:p>
            <a:pPr lvl="1">
              <a:lnSpc>
                <a:spcPct val="80000"/>
              </a:lnSpc>
            </a:pPr>
            <a:r>
              <a:rPr lang="en-US" sz="7200" dirty="0">
                <a:solidFill>
                  <a:schemeClr val="accent1"/>
                </a:solidFill>
              </a:rPr>
              <a:t>BILLING &amp; STOCK MANAGEMENT SYSTEM</a:t>
            </a:r>
          </a:p>
        </p:txBody>
      </p:sp>
      <p:pic>
        <p:nvPicPr>
          <p:cNvPr id="5" name="Picture 4">
            <a:extLst>
              <a:ext uri="{FF2B5EF4-FFF2-40B4-BE49-F238E27FC236}">
                <a16:creationId xmlns:a16="http://schemas.microsoft.com/office/drawing/2014/main" id="{E2F23749-8558-80D6-A80D-6806722434A0}"/>
              </a:ext>
            </a:extLst>
          </p:cNvPr>
          <p:cNvPicPr>
            <a:picLocks noChangeAspect="1"/>
          </p:cNvPicPr>
          <p:nvPr/>
        </p:nvPicPr>
        <p:blipFill>
          <a:blip r:embed="rId3"/>
          <a:stretch>
            <a:fillRect/>
          </a:stretch>
        </p:blipFill>
        <p:spPr>
          <a:xfrm>
            <a:off x="10918218" y="199365"/>
            <a:ext cx="990738" cy="1047896"/>
          </a:xfrm>
          <a:prstGeom prst="rect">
            <a:avLst/>
          </a:prstGeom>
        </p:spPr>
      </p:pic>
      <p:sp>
        <p:nvSpPr>
          <p:cNvPr id="7" name="TextBox 6">
            <a:extLst>
              <a:ext uri="{FF2B5EF4-FFF2-40B4-BE49-F238E27FC236}">
                <a16:creationId xmlns:a16="http://schemas.microsoft.com/office/drawing/2014/main" id="{11245480-7ADB-80AC-CA1F-ADD2E56FCF50}"/>
              </a:ext>
            </a:extLst>
          </p:cNvPr>
          <p:cNvSpPr txBox="1"/>
          <p:nvPr/>
        </p:nvSpPr>
        <p:spPr>
          <a:xfrm>
            <a:off x="863600" y="6578991"/>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3" name="Picture 2">
            <a:extLst>
              <a:ext uri="{FF2B5EF4-FFF2-40B4-BE49-F238E27FC236}">
                <a16:creationId xmlns:a16="http://schemas.microsoft.com/office/drawing/2014/main" id="{E2A36275-2EB4-D0FD-A394-AABF3E504970}"/>
              </a:ext>
            </a:extLst>
          </p:cNvPr>
          <p:cNvPicPr>
            <a:picLocks noChangeAspect="1"/>
          </p:cNvPicPr>
          <p:nvPr/>
        </p:nvPicPr>
        <p:blipFill>
          <a:blip r:embed="rId4"/>
          <a:stretch>
            <a:fillRect/>
          </a:stretch>
        </p:blipFill>
        <p:spPr>
          <a:xfrm>
            <a:off x="180432" y="118815"/>
            <a:ext cx="2081755" cy="528536"/>
          </a:xfrm>
          <a:prstGeom prst="rect">
            <a:avLst/>
          </a:prstGeom>
        </p:spPr>
      </p:pic>
    </p:spTree>
    <p:custDataLst>
      <p:tags r:id="rId1"/>
    </p:custDataLst>
    <p:extLst>
      <p:ext uri="{BB962C8B-B14F-4D97-AF65-F5344CB8AC3E}">
        <p14:creationId xmlns:p14="http://schemas.microsoft.com/office/powerpoint/2010/main" val="2399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6"/>
          <a:srcRect l="2728" t="19258" r="2728" b="17777"/>
          <a:stretch/>
        </p:blipFill>
        <p:spPr>
          <a:xfrm>
            <a:off x="4562787" y="2223722"/>
            <a:ext cx="3074930" cy="306977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7"/>
          <a:srcRect l="3194" t="10778" r="25169"/>
          <a:stretch/>
        </p:blipFill>
        <p:spPr>
          <a:xfrm>
            <a:off x="2142843" y="2223722"/>
            <a:ext cx="2239563"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8"/>
          <a:srcRect l="13696" t="2963" r="13696"/>
          <a:stretch/>
        </p:blipFill>
        <p:spPr>
          <a:xfrm>
            <a:off x="7822460" y="2223723"/>
            <a:ext cx="2229017" cy="2231450"/>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9"/>
          <a:srcRect r="38824" b="18695"/>
          <a:stretch/>
        </p:blipFill>
        <p:spPr>
          <a:xfrm>
            <a:off x="12651465"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442519" y="1564429"/>
            <a:ext cx="1306961" cy="369332"/>
          </a:xfrm>
          <a:prstGeom prst="rect">
            <a:avLst/>
          </a:prstGeom>
          <a:noFill/>
        </p:spPr>
        <p:txBody>
          <a:bodyPr wrap="none" numCol="1" rtlCol="0">
            <a:spAutoFit/>
          </a:bodyPr>
          <a:lstStyle/>
          <a:p>
            <a:pPr algn="ctr"/>
            <a:r>
              <a:rPr lang="de-DE" altLang="de-DE" dirty="0"/>
              <a:t>FEATURE 2</a:t>
            </a:r>
          </a:p>
        </p:txBody>
      </p:sp>
      <p:sp>
        <p:nvSpPr>
          <p:cNvPr id="8" name="TextBox 7">
            <a:extLst>
              <a:ext uri="{FF2B5EF4-FFF2-40B4-BE49-F238E27FC236}">
                <a16:creationId xmlns:a16="http://schemas.microsoft.com/office/drawing/2014/main" id="{A6F98398-D37C-48F7-AFB4-61414B26E841}"/>
              </a:ext>
            </a:extLst>
          </p:cNvPr>
          <p:cNvSpPr txBox="1"/>
          <p:nvPr/>
        </p:nvSpPr>
        <p:spPr>
          <a:xfrm>
            <a:off x="8295707" y="1564429"/>
            <a:ext cx="1271695"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FEATURE 1</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606967" y="1564429"/>
            <a:ext cx="1306961"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FEATURE 3</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140197" y="5441819"/>
            <a:ext cx="3911604" cy="369332"/>
          </a:xfrm>
          <a:prstGeom prst="rect">
            <a:avLst/>
          </a:prstGeom>
          <a:noFill/>
        </p:spPr>
        <p:txBody>
          <a:bodyPr wrap="square" numCol="1" rtlCol="0">
            <a:spAutoFit/>
          </a:bodyPr>
          <a:lstStyle/>
          <a:p>
            <a:pPr algn="ctr"/>
            <a:r>
              <a:rPr lang="de-DE" altLang="de-DE" dirty="0"/>
              <a:t>Client data</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6"/>
          <a:srcRect l="2728" t="19258" r="2728" b="17777"/>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10"/>
          <a:srcRect l="47318" t="29394" r="10667" b="7722"/>
          <a:stretch/>
        </p:blipFill>
        <p:spPr>
          <a:xfrm>
            <a:off x="-2073217"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7"/>
          <a:srcRect l="3194" t="10778" r="25169"/>
          <a:stretch/>
        </p:blipFill>
        <p:spPr>
          <a:xfrm>
            <a:off x="14943431" y="2223722"/>
            <a:ext cx="1820883" cy="1814287"/>
          </a:xfrm>
          <a:prstGeom prst="ellipse">
            <a:avLst/>
          </a:prstGeom>
        </p:spPr>
      </p:pic>
      <p:sp>
        <p:nvSpPr>
          <p:cNvPr id="18" name="TextBox 17">
            <a:extLst>
              <a:ext uri="{FF2B5EF4-FFF2-40B4-BE49-F238E27FC236}">
                <a16:creationId xmlns:a16="http://schemas.microsoft.com/office/drawing/2014/main" id="{78C60FF7-E22A-4382-B3B4-E1CE88AE15D7}"/>
              </a:ext>
            </a:extLst>
          </p:cNvPr>
          <p:cNvSpPr txBox="1"/>
          <p:nvPr/>
        </p:nvSpPr>
        <p:spPr>
          <a:xfrm>
            <a:off x="-1895765" y="1564429"/>
            <a:ext cx="146597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5</a:t>
            </a:r>
          </a:p>
        </p:txBody>
      </p:sp>
      <p:sp>
        <p:nvSpPr>
          <p:cNvPr id="19" name="TextBox 18">
            <a:extLst>
              <a:ext uri="{FF2B5EF4-FFF2-40B4-BE49-F238E27FC236}">
                <a16:creationId xmlns:a16="http://schemas.microsoft.com/office/drawing/2014/main" id="{0D216F81-8C1D-44D6-B3B4-365DE8E7C627}"/>
              </a:ext>
            </a:extLst>
          </p:cNvPr>
          <p:cNvSpPr txBox="1"/>
          <p:nvPr/>
        </p:nvSpPr>
        <p:spPr>
          <a:xfrm>
            <a:off x="12700911" y="1564429"/>
            <a:ext cx="1470787"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5195426"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7612992"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2</a:t>
            </a:r>
          </a:p>
        </p:txBody>
      </p:sp>
      <p:pic>
        <p:nvPicPr>
          <p:cNvPr id="23" name="Picture 22">
            <a:extLst>
              <a:ext uri="{FF2B5EF4-FFF2-40B4-BE49-F238E27FC236}">
                <a16:creationId xmlns:a16="http://schemas.microsoft.com/office/drawing/2014/main" id="{3FB82868-D412-F13A-C086-767329B2BE79}"/>
              </a:ext>
            </a:extLst>
          </p:cNvPr>
          <p:cNvPicPr>
            <a:picLocks noChangeAspect="1"/>
          </p:cNvPicPr>
          <p:nvPr/>
        </p:nvPicPr>
        <p:blipFill>
          <a:blip r:embed="rId11"/>
          <a:stretch>
            <a:fillRect/>
          </a:stretch>
        </p:blipFill>
        <p:spPr>
          <a:xfrm>
            <a:off x="10918218" y="199365"/>
            <a:ext cx="990738" cy="1047896"/>
          </a:xfrm>
          <a:prstGeom prst="rect">
            <a:avLst/>
          </a:prstGeom>
        </p:spPr>
      </p:pic>
      <p:sp>
        <p:nvSpPr>
          <p:cNvPr id="24" name="TextBox 23">
            <a:extLst>
              <a:ext uri="{FF2B5EF4-FFF2-40B4-BE49-F238E27FC236}">
                <a16:creationId xmlns:a16="http://schemas.microsoft.com/office/drawing/2014/main" id="{2329EBA2-33EE-AD72-F5E9-0280809458DD}"/>
              </a:ext>
            </a:extLst>
          </p:cNvPr>
          <p:cNvSpPr txBox="1"/>
          <p:nvPr/>
        </p:nvSpPr>
        <p:spPr>
          <a:xfrm>
            <a:off x="595214" y="6624723"/>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22" name="Picture 21">
            <a:extLst>
              <a:ext uri="{FF2B5EF4-FFF2-40B4-BE49-F238E27FC236}">
                <a16:creationId xmlns:a16="http://schemas.microsoft.com/office/drawing/2014/main" id="{23B56FCC-72F7-AC3A-86C5-0D2585B51659}"/>
              </a:ext>
            </a:extLst>
          </p:cNvPr>
          <p:cNvPicPr>
            <a:picLocks noChangeAspect="1"/>
          </p:cNvPicPr>
          <p:nvPr/>
        </p:nvPicPr>
        <p:blipFill>
          <a:blip r:embed="rId12"/>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4558088" y="2223722"/>
            <a:ext cx="3080931" cy="3069770"/>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7"/>
          <a:srcRect l="2728" t="19258" r="2728" b="17777"/>
          <a:stretch/>
        </p:blipFill>
        <p:spPr>
          <a:xfrm>
            <a:off x="7818318" y="2223722"/>
            <a:ext cx="2235201" cy="2231450"/>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8"/>
          <a:srcRect l="13696" t="2963" r="13696"/>
          <a:stretch/>
        </p:blipFill>
        <p:spPr>
          <a:xfrm>
            <a:off x="10231179" y="2223723"/>
            <a:ext cx="1820883" cy="1822871"/>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9"/>
          <a:srcRect l="47318" t="29394" r="10667" b="7722"/>
          <a:stretch/>
        </p:blipFill>
        <p:spPr>
          <a:xfrm>
            <a:off x="12591530"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10"/>
          <a:srcRect r="38824" b="18695"/>
          <a:stretch/>
        </p:blipFill>
        <p:spPr>
          <a:xfrm>
            <a:off x="15005290"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442519" y="1564429"/>
            <a:ext cx="1306961" cy="369332"/>
          </a:xfrm>
          <a:prstGeom prst="rect">
            <a:avLst/>
          </a:prstGeom>
          <a:noFill/>
        </p:spPr>
        <p:txBody>
          <a:bodyPr wrap="none" numCol="1" rtlCol="0">
            <a:spAutoFit/>
          </a:bodyPr>
          <a:lstStyle/>
          <a:p>
            <a:pPr algn="ctr"/>
            <a:r>
              <a:rPr lang="de-DE" altLang="de-DE" dirty="0"/>
              <a:t>FEATURE 3</a:t>
            </a:r>
          </a:p>
        </p:txBody>
      </p:sp>
      <p:sp>
        <p:nvSpPr>
          <p:cNvPr id="8" name="TextBox 7">
            <a:extLst>
              <a:ext uri="{FF2B5EF4-FFF2-40B4-BE49-F238E27FC236}">
                <a16:creationId xmlns:a16="http://schemas.microsoft.com/office/drawing/2014/main" id="{A6F98398-D37C-48F7-AFB4-61414B26E841}"/>
              </a:ext>
            </a:extLst>
          </p:cNvPr>
          <p:cNvSpPr txBox="1"/>
          <p:nvPr/>
        </p:nvSpPr>
        <p:spPr>
          <a:xfrm>
            <a:off x="8278073" y="1564429"/>
            <a:ext cx="1306961"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FEATURE 2</a:t>
            </a:r>
          </a:p>
        </p:txBody>
      </p:sp>
      <p:sp>
        <p:nvSpPr>
          <p:cNvPr id="9" name="TextBox 8">
            <a:extLst>
              <a:ext uri="{FF2B5EF4-FFF2-40B4-BE49-F238E27FC236}">
                <a16:creationId xmlns:a16="http://schemas.microsoft.com/office/drawing/2014/main" id="{08049B4D-14D3-4EBB-B0AD-A4BE4C136E58}"/>
              </a:ext>
            </a:extLst>
          </p:cNvPr>
          <p:cNvSpPr txBox="1"/>
          <p:nvPr/>
        </p:nvSpPr>
        <p:spPr>
          <a:xfrm>
            <a:off x="10508491" y="1564429"/>
            <a:ext cx="1271695"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FEATURE 1</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369332"/>
          </a:xfrm>
          <a:prstGeom prst="rect">
            <a:avLst/>
          </a:prstGeom>
          <a:noFill/>
        </p:spPr>
        <p:txBody>
          <a:bodyPr wrap="square" numCol="1" rtlCol="0">
            <a:spAutoFit/>
          </a:bodyPr>
          <a:lstStyle/>
          <a:p>
            <a:pPr algn="ctr"/>
            <a:r>
              <a:rPr lang="de-DE" altLang="de-DE" dirty="0"/>
              <a:t>Stock data</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7"/>
          <a:srcRect l="2728" t="19258" r="2728" b="17777"/>
          <a:stretch/>
        </p:blipFill>
        <p:spPr>
          <a:xfrm>
            <a:off x="19821426" y="2223723"/>
            <a:ext cx="1820883" cy="1817827"/>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7297256" y="2223722"/>
            <a:ext cx="1820883" cy="1814287"/>
          </a:xfrm>
          <a:prstGeom prst="ellipse">
            <a:avLst/>
          </a:prstGeom>
        </p:spPr>
      </p:pic>
      <p:sp>
        <p:nvSpPr>
          <p:cNvPr id="19" name="TextBox 18">
            <a:extLst>
              <a:ext uri="{FF2B5EF4-FFF2-40B4-BE49-F238E27FC236}">
                <a16:creationId xmlns:a16="http://schemas.microsoft.com/office/drawing/2014/main" id="{0D216F81-8C1D-44D6-B3B4-365DE8E7C627}"/>
              </a:ext>
            </a:extLst>
          </p:cNvPr>
          <p:cNvSpPr txBox="1"/>
          <p:nvPr/>
        </p:nvSpPr>
        <p:spPr>
          <a:xfrm>
            <a:off x="15054736"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20" name="TextBox 19">
            <a:extLst>
              <a:ext uri="{FF2B5EF4-FFF2-40B4-BE49-F238E27FC236}">
                <a16:creationId xmlns:a16="http://schemas.microsoft.com/office/drawing/2014/main" id="{AF0785FF-7902-43F9-A347-ED88337D590D}"/>
              </a:ext>
            </a:extLst>
          </p:cNvPr>
          <p:cNvSpPr txBox="1"/>
          <p:nvPr/>
        </p:nvSpPr>
        <p:spPr>
          <a:xfrm>
            <a:off x="17549251"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54352017-B16F-4C36-816A-E37B5F145342}"/>
              </a:ext>
            </a:extLst>
          </p:cNvPr>
          <p:cNvSpPr txBox="1"/>
          <p:nvPr/>
        </p:nvSpPr>
        <p:spPr>
          <a:xfrm>
            <a:off x="19966817" y="1564429"/>
            <a:ext cx="153009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TextBox 21">
            <a:extLst>
              <a:ext uri="{FF2B5EF4-FFF2-40B4-BE49-F238E27FC236}">
                <a16:creationId xmlns:a16="http://schemas.microsoft.com/office/drawing/2014/main" id="{93BDE69D-DFB6-48BB-8ACC-6287EE374207}"/>
              </a:ext>
            </a:extLst>
          </p:cNvPr>
          <p:cNvSpPr txBox="1"/>
          <p:nvPr/>
        </p:nvSpPr>
        <p:spPr>
          <a:xfrm>
            <a:off x="12764795"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pic>
        <p:nvPicPr>
          <p:cNvPr id="18" name="Picture 17">
            <a:extLst>
              <a:ext uri="{FF2B5EF4-FFF2-40B4-BE49-F238E27FC236}">
                <a16:creationId xmlns:a16="http://schemas.microsoft.com/office/drawing/2014/main" id="{E3F001C2-F7DA-8222-F87C-EABE82635B30}"/>
              </a:ext>
            </a:extLst>
          </p:cNvPr>
          <p:cNvPicPr>
            <a:picLocks noChangeAspect="1"/>
          </p:cNvPicPr>
          <p:nvPr/>
        </p:nvPicPr>
        <p:blipFill>
          <a:blip r:embed="rId11"/>
          <a:stretch>
            <a:fillRect/>
          </a:stretch>
        </p:blipFill>
        <p:spPr>
          <a:xfrm>
            <a:off x="10918218" y="199365"/>
            <a:ext cx="990738" cy="1047896"/>
          </a:xfrm>
          <a:prstGeom prst="rect">
            <a:avLst/>
          </a:prstGeom>
        </p:spPr>
      </p:pic>
      <p:sp>
        <p:nvSpPr>
          <p:cNvPr id="24" name="TextBox 23">
            <a:extLst>
              <a:ext uri="{FF2B5EF4-FFF2-40B4-BE49-F238E27FC236}">
                <a16:creationId xmlns:a16="http://schemas.microsoft.com/office/drawing/2014/main" id="{1D6F73F8-325F-6D01-3A27-66AFF2B5AFEF}"/>
              </a:ext>
            </a:extLst>
          </p:cNvPr>
          <p:cNvSpPr txBox="1"/>
          <p:nvPr/>
        </p:nvSpPr>
        <p:spPr>
          <a:xfrm>
            <a:off x="595214" y="6573559"/>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23" name="Picture 22">
            <a:extLst>
              <a:ext uri="{FF2B5EF4-FFF2-40B4-BE49-F238E27FC236}">
                <a16:creationId xmlns:a16="http://schemas.microsoft.com/office/drawing/2014/main" id="{6DDF70F3-A707-D744-1D2D-1551F5F2FE18}"/>
              </a:ext>
            </a:extLst>
          </p:cNvPr>
          <p:cNvPicPr>
            <a:picLocks noChangeAspect="1"/>
          </p:cNvPicPr>
          <p:nvPr/>
        </p:nvPicPr>
        <p:blipFill>
          <a:blip r:embed="rId12"/>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4009632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1" y="1183144"/>
            <a:ext cx="1835439" cy="430887"/>
          </a:xfrm>
          <a:prstGeom prst="rect">
            <a:avLst/>
          </a:prstGeom>
          <a:noFill/>
        </p:spPr>
        <p:txBody>
          <a:bodyPr wrap="none" lIns="0" tIns="0" rIns="0" bIns="0" numCol="1" rtlCol="0">
            <a:spAutoFit/>
          </a:bodyPr>
          <a:lstStyle/>
          <a:p>
            <a:r>
              <a:rPr lang="de-DE" altLang="de-DE" sz="2800" spc="300" dirty="0">
                <a:solidFill>
                  <a:srgbClr val="CB225B"/>
                </a:solidFill>
              </a:rPr>
              <a:t>User side</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1661993"/>
          </a:xfrm>
          <a:prstGeom prst="rect">
            <a:avLst/>
          </a:prstGeom>
          <a:noFill/>
        </p:spPr>
        <p:txBody>
          <a:bodyPr wrap="square" lIns="0" tIns="0" rIns="0" bIns="0" numCol="1" rtlCol="0">
            <a:spAutoFit/>
          </a:bodyPr>
          <a:lstStyle/>
          <a:p>
            <a:r>
              <a:rPr lang="en-US" dirty="0">
                <a:solidFill>
                  <a:schemeClr val="tx1">
                    <a:lumMod val="75000"/>
                    <a:lumOff val="25000"/>
                  </a:schemeClr>
                </a:solidFill>
              </a:rPr>
              <a:t>User can add stock and client information manually. Also they can update the information of stock and client. If client change his information (ex. Address , Mo. number) so user can change this information easily.</a:t>
            </a:r>
            <a:endParaRPr lang="de-DE" altLang="de-DE" sz="2800" spc="300" dirty="0">
              <a:solidFill>
                <a:schemeClr val="tx1">
                  <a:lumMod val="75000"/>
                  <a:lumOff val="25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912" y="994640"/>
            <a:ext cx="747510" cy="747510"/>
          </a:xfrm>
          <a:prstGeom prst="rect">
            <a:avLst/>
          </a:prstGeom>
        </p:spPr>
      </p:pic>
      <p:pic>
        <p:nvPicPr>
          <p:cNvPr id="2" name="Picture 1">
            <a:extLst>
              <a:ext uri="{FF2B5EF4-FFF2-40B4-BE49-F238E27FC236}">
                <a16:creationId xmlns:a16="http://schemas.microsoft.com/office/drawing/2014/main" id="{A54CEE0C-FEDD-2C0C-499A-7B1CF4A1A9F9}"/>
              </a:ext>
            </a:extLst>
          </p:cNvPr>
          <p:cNvPicPr>
            <a:picLocks noChangeAspect="1"/>
          </p:cNvPicPr>
          <p:nvPr/>
        </p:nvPicPr>
        <p:blipFill>
          <a:blip r:embed="rId9"/>
          <a:stretch>
            <a:fillRect/>
          </a:stretch>
        </p:blipFill>
        <p:spPr>
          <a:xfrm>
            <a:off x="10918218" y="199365"/>
            <a:ext cx="990738" cy="1047896"/>
          </a:xfrm>
          <a:prstGeom prst="rect">
            <a:avLst/>
          </a:prstGeom>
        </p:spPr>
      </p:pic>
      <p:sp>
        <p:nvSpPr>
          <p:cNvPr id="3" name="TextBox 2">
            <a:extLst>
              <a:ext uri="{FF2B5EF4-FFF2-40B4-BE49-F238E27FC236}">
                <a16:creationId xmlns:a16="http://schemas.microsoft.com/office/drawing/2014/main" id="{492EB240-26B4-C07C-F0F5-06A9C5D0466D}"/>
              </a:ext>
            </a:extLst>
          </p:cNvPr>
          <p:cNvSpPr txBox="1"/>
          <p:nvPr/>
        </p:nvSpPr>
        <p:spPr>
          <a:xfrm>
            <a:off x="707764" y="6558757"/>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sp>
        <p:nvSpPr>
          <p:cNvPr id="6" name="TextBox 5">
            <a:extLst>
              <a:ext uri="{FF2B5EF4-FFF2-40B4-BE49-F238E27FC236}">
                <a16:creationId xmlns:a16="http://schemas.microsoft.com/office/drawing/2014/main" id="{E3A66D2F-E13D-25C5-A343-BF752DEE6834}"/>
              </a:ext>
            </a:extLst>
          </p:cNvPr>
          <p:cNvSpPr txBox="1"/>
          <p:nvPr/>
        </p:nvSpPr>
        <p:spPr>
          <a:xfrm>
            <a:off x="6581608" y="1273458"/>
            <a:ext cx="4995022" cy="430887"/>
          </a:xfrm>
          <a:prstGeom prst="rect">
            <a:avLst/>
          </a:prstGeom>
          <a:noFill/>
        </p:spPr>
        <p:txBody>
          <a:bodyPr wrap="square" lIns="0" tIns="0" rIns="0" bIns="0" numCol="1" rtlCol="0">
            <a:spAutoFit/>
          </a:bodyPr>
          <a:lstStyle/>
          <a:p>
            <a:r>
              <a:rPr lang="de-DE" altLang="de-DE" sz="2800" spc="300" dirty="0">
                <a:solidFill>
                  <a:schemeClr val="bg2">
                    <a:lumMod val="90000"/>
                    <a:lumOff val="10000"/>
                  </a:schemeClr>
                </a:solidFill>
              </a:rPr>
              <a:t>Client side(Future scope)</a:t>
            </a:r>
          </a:p>
        </p:txBody>
      </p:sp>
      <p:sp>
        <p:nvSpPr>
          <p:cNvPr id="8" name="TextBox 7">
            <a:extLst>
              <a:ext uri="{FF2B5EF4-FFF2-40B4-BE49-F238E27FC236}">
                <a16:creationId xmlns:a16="http://schemas.microsoft.com/office/drawing/2014/main" id="{B227FEEE-406F-8E95-7012-FAA4EFF02CA6}"/>
              </a:ext>
            </a:extLst>
          </p:cNvPr>
          <p:cNvSpPr txBox="1"/>
          <p:nvPr/>
        </p:nvSpPr>
        <p:spPr>
          <a:xfrm>
            <a:off x="6581608" y="1916569"/>
            <a:ext cx="4992329" cy="1384995"/>
          </a:xfrm>
          <a:prstGeom prst="rect">
            <a:avLst/>
          </a:prstGeom>
          <a:noFill/>
        </p:spPr>
        <p:txBody>
          <a:bodyPr wrap="square" lIns="0" tIns="0" rIns="0" bIns="0" numCol="1" rtlCol="0">
            <a:spAutoFit/>
          </a:bodyPr>
          <a:lstStyle/>
          <a:p>
            <a:r>
              <a:rPr lang="en-US" dirty="0">
                <a:solidFill>
                  <a:schemeClr val="bg2">
                    <a:lumMod val="90000"/>
                    <a:lumOff val="10000"/>
                  </a:schemeClr>
                </a:solidFill>
              </a:rPr>
              <a:t>If in future we add function to use this software by client. We can add Payment option so the client can directly pay amount online. Also client can check which designs are available in the stock.</a:t>
            </a:r>
            <a:endParaRPr lang="de-DE" altLang="de-DE" sz="2800" spc="300" dirty="0">
              <a:solidFill>
                <a:schemeClr val="bg2">
                  <a:lumMod val="90000"/>
                  <a:lumOff val="10000"/>
                </a:schemeClr>
              </a:solidFill>
            </a:endParaRPr>
          </a:p>
        </p:txBody>
      </p:sp>
      <p:pic>
        <p:nvPicPr>
          <p:cNvPr id="10" name="Picture 9">
            <a:extLst>
              <a:ext uri="{FF2B5EF4-FFF2-40B4-BE49-F238E27FC236}">
                <a16:creationId xmlns:a16="http://schemas.microsoft.com/office/drawing/2014/main" id="{183F583B-4828-7B94-B736-265FF5A71F71}"/>
              </a:ext>
            </a:extLst>
          </p:cNvPr>
          <p:cNvPicPr>
            <a:picLocks noChangeAspect="1"/>
          </p:cNvPicPr>
          <p:nvPr/>
        </p:nvPicPr>
        <p:blipFill>
          <a:blip r:embed="rId10"/>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42109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1835439"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User</a:t>
            </a:r>
            <a:r>
              <a:rPr lang="de-DE" altLang="de-DE" sz="2800" spc="300" dirty="0">
                <a:solidFill>
                  <a:srgbClr val="CB225B"/>
                </a:solidFill>
              </a:rPr>
              <a:t> </a:t>
            </a:r>
            <a:r>
              <a:rPr lang="de-DE" altLang="de-DE" sz="2800" spc="300" dirty="0">
                <a:solidFill>
                  <a:schemeClr val="bg2">
                    <a:lumMod val="90000"/>
                    <a:lumOff val="10000"/>
                  </a:schemeClr>
                </a:solidFill>
              </a:rPr>
              <a:t>side</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4995022" cy="430887"/>
          </a:xfrm>
          <a:prstGeom prst="rect">
            <a:avLst/>
          </a:prstGeom>
          <a:noFill/>
        </p:spPr>
        <p:txBody>
          <a:bodyPr wrap="none" lIns="0" tIns="0" rIns="0" bIns="0" numCol="1" rtlCol="0">
            <a:spAutoFit/>
          </a:bodyPr>
          <a:lstStyle/>
          <a:p>
            <a:r>
              <a:rPr lang="de-DE" altLang="de-DE" sz="2800" spc="300" dirty="0">
                <a:solidFill>
                  <a:srgbClr val="079B84"/>
                </a:solidFill>
              </a:rPr>
              <a:t>Client side(Future scope)</a:t>
            </a:r>
          </a:p>
        </p:txBody>
      </p:sp>
      <p:sp>
        <p:nvSpPr>
          <p:cNvPr id="24" name="TextBox 23">
            <a:extLst>
              <a:ext uri="{FF2B5EF4-FFF2-40B4-BE49-F238E27FC236}">
                <a16:creationId xmlns:a16="http://schemas.microsoft.com/office/drawing/2014/main" id="{00A2A0F6-5FFE-4D0B-B57E-ECA81C5E7276}"/>
              </a:ext>
            </a:extLst>
          </p:cNvPr>
          <p:cNvSpPr txBox="1"/>
          <p:nvPr/>
        </p:nvSpPr>
        <p:spPr>
          <a:xfrm>
            <a:off x="587376" y="1916569"/>
            <a:ext cx="4330698" cy="1661993"/>
          </a:xfrm>
          <a:prstGeom prst="rect">
            <a:avLst/>
          </a:prstGeom>
          <a:noFill/>
        </p:spPr>
        <p:txBody>
          <a:bodyPr wrap="square" lIns="0" tIns="0" rIns="0" bIns="0" numCol="1" rtlCol="0">
            <a:spAutoFit/>
          </a:bodyPr>
          <a:lstStyle/>
          <a:p>
            <a:r>
              <a:rPr lang="en-US" dirty="0">
                <a:solidFill>
                  <a:schemeClr val="bg2">
                    <a:lumMod val="90000"/>
                    <a:lumOff val="10000"/>
                  </a:schemeClr>
                </a:solidFill>
              </a:rPr>
              <a:t>User can add stock and client information manually. Also they can update the information of stock and client. If client change his information (ex. Address , Mo. number) so user can change this information easily.</a:t>
            </a:r>
            <a:endParaRPr lang="de-DE" altLang="de-DE" sz="2800" spc="300" dirty="0">
              <a:solidFill>
                <a:schemeClr val="bg2">
                  <a:lumMod val="90000"/>
                  <a:lumOff val="10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1384995"/>
          </a:xfrm>
          <a:prstGeom prst="rect">
            <a:avLst/>
          </a:prstGeom>
          <a:noFill/>
        </p:spPr>
        <p:txBody>
          <a:bodyPr wrap="square" lIns="0" tIns="0" rIns="0" bIns="0" numCol="1" rtlCol="0">
            <a:spAutoFit/>
          </a:bodyPr>
          <a:lstStyle/>
          <a:p>
            <a:r>
              <a:rPr lang="en-US" dirty="0">
                <a:solidFill>
                  <a:schemeClr val="tx1">
                    <a:lumMod val="75000"/>
                    <a:lumOff val="25000"/>
                  </a:schemeClr>
                </a:solidFill>
              </a:rPr>
              <a:t>If in future we add function to use this software by client. We can add Payment option so the client can directly pay amount online. Also client can check which designs are available in the stock.</a:t>
            </a:r>
            <a:endParaRPr lang="de-DE" altLang="de-DE" sz="2800" spc="300" dirty="0">
              <a:solidFill>
                <a:schemeClr val="tx1">
                  <a:lumMod val="75000"/>
                  <a:lumOff val="25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6262" y="994640"/>
            <a:ext cx="747510" cy="747510"/>
          </a:xfrm>
          <a:prstGeom prst="rect">
            <a:avLst/>
          </a:prstGeom>
        </p:spPr>
      </p:pic>
      <p:pic>
        <p:nvPicPr>
          <p:cNvPr id="2" name="Picture 1">
            <a:extLst>
              <a:ext uri="{FF2B5EF4-FFF2-40B4-BE49-F238E27FC236}">
                <a16:creationId xmlns:a16="http://schemas.microsoft.com/office/drawing/2014/main" id="{E43F6043-7D34-731F-EE6F-96F9CAD0193F}"/>
              </a:ext>
            </a:extLst>
          </p:cNvPr>
          <p:cNvPicPr>
            <a:picLocks noChangeAspect="1"/>
          </p:cNvPicPr>
          <p:nvPr/>
        </p:nvPicPr>
        <p:blipFill>
          <a:blip r:embed="rId9"/>
          <a:stretch>
            <a:fillRect/>
          </a:stretch>
        </p:blipFill>
        <p:spPr>
          <a:xfrm>
            <a:off x="10918218" y="199365"/>
            <a:ext cx="990738" cy="1047896"/>
          </a:xfrm>
          <a:prstGeom prst="rect">
            <a:avLst/>
          </a:prstGeom>
        </p:spPr>
      </p:pic>
      <p:sp>
        <p:nvSpPr>
          <p:cNvPr id="3" name="TextBox 2">
            <a:extLst>
              <a:ext uri="{FF2B5EF4-FFF2-40B4-BE49-F238E27FC236}">
                <a16:creationId xmlns:a16="http://schemas.microsoft.com/office/drawing/2014/main" id="{A7524ED2-46BD-1065-7E42-9600089FE185}"/>
              </a:ext>
            </a:extLst>
          </p:cNvPr>
          <p:cNvSpPr txBox="1"/>
          <p:nvPr/>
        </p:nvSpPr>
        <p:spPr>
          <a:xfrm>
            <a:off x="587375" y="6558757"/>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4" name="Picture 3">
            <a:extLst>
              <a:ext uri="{FF2B5EF4-FFF2-40B4-BE49-F238E27FC236}">
                <a16:creationId xmlns:a16="http://schemas.microsoft.com/office/drawing/2014/main" id="{387CB973-E52C-E3BE-FE1D-F4A36048CF26}"/>
              </a:ext>
            </a:extLst>
          </p:cNvPr>
          <p:cNvPicPr>
            <a:picLocks noChangeAspect="1"/>
          </p:cNvPicPr>
          <p:nvPr/>
        </p:nvPicPr>
        <p:blipFill>
          <a:blip r:embed="rId10"/>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B8ACF1C-A53A-4255-BFC9-7B8BE574DE48}"/>
              </a:ext>
            </a:extLst>
          </p:cNvPr>
          <p:cNvGraphicFramePr>
            <a:graphicFrameLocks noChangeAspect="1"/>
          </p:cNvGraphicFramePr>
          <p:nvPr>
            <p:custDataLst>
              <p:tags r:id="rId2"/>
            </p:custDataLst>
            <p:extLst>
              <p:ext uri="{D42A27DB-BD31-4B8C-83A1-F6EECF244321}">
                <p14:modId xmlns:p14="http://schemas.microsoft.com/office/powerpoint/2010/main" val="74681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1" name="Object 10" hidden="1">
                        <a:extLst>
                          <a:ext uri="{FF2B5EF4-FFF2-40B4-BE49-F238E27FC236}">
                            <a16:creationId xmlns:a16="http://schemas.microsoft.com/office/drawing/2014/main" id="{6B8ACF1C-A53A-4255-BFC9-7B8BE574D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DC2753C-9722-4B34-BA3C-B9CE56CC0CAD}"/>
              </a:ext>
            </a:extLst>
          </p:cNvPr>
          <p:cNvSpPr/>
          <p:nvPr>
            <p:custDataLst>
              <p:tags r:id="rId3"/>
            </p:custDataLst>
          </p:nvPr>
        </p:nvSpPr>
        <p:spPr>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de-DE" altLang="de-DE" sz="1000" kern="0" dirty="0" err="1">
              <a:solidFill>
                <a:schemeClr val="tx1"/>
              </a:solidFill>
              <a:latin typeface="Segoe UI Semibold" panose="020B0702040204020203" pitchFamily="34" charset="0"/>
              <a:sym typeface="Segoe UI Semibold" panose="020B0702040204020203" pitchFamily="34" charset="0"/>
            </a:endParaRPr>
          </a:p>
        </p:txBody>
      </p:sp>
      <p:sp>
        <p:nvSpPr>
          <p:cNvPr id="16" name="TextBox 15">
            <a:extLst>
              <a:ext uri="{FF2B5EF4-FFF2-40B4-BE49-F238E27FC236}">
                <a16:creationId xmlns:a16="http://schemas.microsoft.com/office/drawing/2014/main" id="{A37578E6-D4F1-4431-8FE9-26BDE3814792}"/>
              </a:ext>
            </a:extLst>
          </p:cNvPr>
          <p:cNvSpPr txBox="1"/>
          <p:nvPr/>
        </p:nvSpPr>
        <p:spPr>
          <a:xfrm>
            <a:off x="4446611" y="4615399"/>
            <a:ext cx="7407763" cy="1354217"/>
          </a:xfrm>
          <a:prstGeom prst="rect">
            <a:avLst/>
          </a:prstGeom>
          <a:noFill/>
        </p:spPr>
        <p:txBody>
          <a:bodyPr wrap="square" lIns="0" tIns="0" rIns="0" bIns="0" numCol="1" rtlCol="0">
            <a:spAutoFit/>
          </a:bodyPr>
          <a:lstStyle/>
          <a:p>
            <a:r>
              <a:rPr lang="de-DE" altLang="de-DE" sz="8800" spc="300" dirty="0">
                <a:solidFill>
                  <a:schemeClr val="accent1"/>
                </a:solidFill>
              </a:rPr>
              <a:t>THANK YOU</a:t>
            </a:r>
          </a:p>
        </p:txBody>
      </p:sp>
      <p:pic>
        <p:nvPicPr>
          <p:cNvPr id="2" name="Picture 1">
            <a:extLst>
              <a:ext uri="{FF2B5EF4-FFF2-40B4-BE49-F238E27FC236}">
                <a16:creationId xmlns:a16="http://schemas.microsoft.com/office/drawing/2014/main" id="{325F85B9-EA42-F0ED-2CDC-337840D40A6D}"/>
              </a:ext>
            </a:extLst>
          </p:cNvPr>
          <p:cNvPicPr>
            <a:picLocks noChangeAspect="1"/>
          </p:cNvPicPr>
          <p:nvPr/>
        </p:nvPicPr>
        <p:blipFill>
          <a:blip r:embed="rId7"/>
          <a:stretch>
            <a:fillRect/>
          </a:stretch>
        </p:blipFill>
        <p:spPr>
          <a:xfrm>
            <a:off x="10918218" y="199365"/>
            <a:ext cx="990738" cy="1047896"/>
          </a:xfrm>
          <a:prstGeom prst="rect">
            <a:avLst/>
          </a:prstGeom>
        </p:spPr>
      </p:pic>
      <p:sp>
        <p:nvSpPr>
          <p:cNvPr id="4" name="TextBox 3">
            <a:extLst>
              <a:ext uri="{FF2B5EF4-FFF2-40B4-BE49-F238E27FC236}">
                <a16:creationId xmlns:a16="http://schemas.microsoft.com/office/drawing/2014/main" id="{8AB2FB54-2CE1-C5D4-8846-6065F4160B29}"/>
              </a:ext>
            </a:extLst>
          </p:cNvPr>
          <p:cNvSpPr txBox="1"/>
          <p:nvPr/>
        </p:nvSpPr>
        <p:spPr>
          <a:xfrm>
            <a:off x="587375" y="6428666"/>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7" name="Picture 6">
            <a:extLst>
              <a:ext uri="{FF2B5EF4-FFF2-40B4-BE49-F238E27FC236}">
                <a16:creationId xmlns:a16="http://schemas.microsoft.com/office/drawing/2014/main" id="{3DD27685-218C-3AA5-1417-DF0AE004EA81}"/>
              </a:ext>
            </a:extLst>
          </p:cNvPr>
          <p:cNvPicPr>
            <a:picLocks noChangeAspect="1"/>
          </p:cNvPicPr>
          <p:nvPr/>
        </p:nvPicPr>
        <p:blipFill>
          <a:blip r:embed="rId8"/>
          <a:stretch>
            <a:fillRect/>
          </a:stretch>
        </p:blipFill>
        <p:spPr>
          <a:xfrm>
            <a:off x="534094" y="273187"/>
            <a:ext cx="5257106" cy="3504737"/>
          </a:xfrm>
          <a:prstGeom prst="rect">
            <a:avLst/>
          </a:prstGeom>
        </p:spPr>
      </p:pic>
      <p:pic>
        <p:nvPicPr>
          <p:cNvPr id="8" name="Picture 7">
            <a:extLst>
              <a:ext uri="{FF2B5EF4-FFF2-40B4-BE49-F238E27FC236}">
                <a16:creationId xmlns:a16="http://schemas.microsoft.com/office/drawing/2014/main" id="{58B23D17-6794-76B0-F108-A2FFCE0F9C29}"/>
              </a:ext>
            </a:extLst>
          </p:cNvPr>
          <p:cNvPicPr>
            <a:picLocks noChangeAspect="1"/>
          </p:cNvPicPr>
          <p:nvPr/>
        </p:nvPicPr>
        <p:blipFill>
          <a:blip r:embed="rId9"/>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424905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USES &amp; FEATURES</a:t>
            </a:r>
          </a:p>
        </p:txBody>
      </p:sp>
      <p:sp>
        <p:nvSpPr>
          <p:cNvPr id="18" name="Rectangle 17">
            <a:extLst>
              <a:ext uri="{FF2B5EF4-FFF2-40B4-BE49-F238E27FC236}">
                <a16:creationId xmlns:a16="http://schemas.microsoft.com/office/drawing/2014/main" id="{06C75056-6086-4A85-BB1D-7757954AFB36}"/>
              </a:ext>
            </a:extLst>
          </p:cNvPr>
          <p:cNvSpPr/>
          <p:nvPr/>
        </p:nvSpPr>
        <p:spPr>
          <a:xfrm>
            <a:off x="9671515" y="93126"/>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A180BC78-EA0F-4D0B-85C2-CDA92F978662}"/>
              </a:ext>
            </a:extLst>
          </p:cNvPr>
          <p:cNvSpPr txBox="1"/>
          <p:nvPr/>
        </p:nvSpPr>
        <p:spPr>
          <a:xfrm>
            <a:off x="868680" y="817372"/>
            <a:ext cx="2071080" cy="215444"/>
          </a:xfrm>
          <a:prstGeom prst="rect">
            <a:avLst/>
          </a:prstGeom>
          <a:noFill/>
        </p:spPr>
        <p:txBody>
          <a:bodyPr wrap="none" lIns="0" tIns="0" rIns="0" bIns="0" numCol="1" rtlCol="0">
            <a:spAutoFit/>
          </a:bodyPr>
          <a:lstStyle/>
          <a:p>
            <a:r>
              <a:rPr lang="de-DE" altLang="de-DE" sz="1400" kern="0" dirty="0">
                <a:solidFill>
                  <a:schemeClr val="accent1"/>
                </a:solidFill>
              </a:rPr>
              <a:t>JAVA |  USES | FEATURES </a:t>
            </a:r>
          </a:p>
        </p:txBody>
      </p:sp>
      <p:sp>
        <p:nvSpPr>
          <p:cNvPr id="25" name="TextBox 24">
            <a:extLst>
              <a:ext uri="{FF2B5EF4-FFF2-40B4-BE49-F238E27FC236}">
                <a16:creationId xmlns:a16="http://schemas.microsoft.com/office/drawing/2014/main" id="{63A5D89F-7E4B-484F-80BF-9905E5C9AF78}"/>
              </a:ext>
            </a:extLst>
          </p:cNvPr>
          <p:cNvSpPr txBox="1"/>
          <p:nvPr/>
        </p:nvSpPr>
        <p:spPr>
          <a:xfrm>
            <a:off x="890451" y="1705667"/>
            <a:ext cx="1006686"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introduction</a:t>
            </a:r>
          </a:p>
        </p:txBody>
      </p:sp>
      <p:sp>
        <p:nvSpPr>
          <p:cNvPr id="26" name="TextBox 25">
            <a:extLst>
              <a:ext uri="{FF2B5EF4-FFF2-40B4-BE49-F238E27FC236}">
                <a16:creationId xmlns:a16="http://schemas.microsoft.com/office/drawing/2014/main" id="{F492D6CE-8AB5-46B4-8DCC-4CD105CE615F}"/>
              </a:ext>
            </a:extLst>
          </p:cNvPr>
          <p:cNvSpPr txBox="1"/>
          <p:nvPr/>
        </p:nvSpPr>
        <p:spPr>
          <a:xfrm>
            <a:off x="3581397"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2014975"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GRAPHICS AND CHARTS</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992505223"/>
                  </p:ext>
                </p:extLst>
              </p:nvPr>
            </p:nvGraphicFramePr>
            <p:xfrm>
              <a:off x="3581397" y="2266950"/>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9"/>
              <a:stretch>
                <a:fillRect/>
              </a:stretch>
            </p:blipFill>
            <p:spPr>
              <a:xfrm>
                <a:off x="3581397"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035342010"/>
                  </p:ext>
                </p:extLst>
              </p:nvPr>
            </p:nvGraphicFramePr>
            <p:xfrm>
              <a:off x="5166357" y="410671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1"/>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2"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3"/>
              <a:stretch>
                <a:fillRect/>
              </a:stretch>
            </p:blipFill>
            <p:spPr>
              <a:xfrm>
                <a:off x="516635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3289824152"/>
                  </p:ext>
                </p:extLst>
              </p:nvPr>
            </p:nvGraphicFramePr>
            <p:xfrm>
              <a:off x="7667447" y="2200151"/>
              <a:ext cx="3163586" cy="1779517"/>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4"/>
                        <a:stretch>
                          <a:fillRect/>
                        </a:stretch>
                      </p166:blipFill>
                      <p166:spPr xmlns:p166="http://schemas.microsoft.com/office/powerpoint/2016/6/main">
                        <a:xfrm>
                          <a:off x="0" y="0"/>
                          <a:ext cx="3163586" cy="1779517"/>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0" name="Section Zoom 9">
                <a:hlinkClick r:id="rId15"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6"/>
              <a:stretch>
                <a:fillRect/>
              </a:stretch>
            </p:blipFill>
            <p:spPr>
              <a:xfrm>
                <a:off x="7667447" y="2200151"/>
                <a:ext cx="3163586" cy="1779517"/>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1789491"/>
                  </p:ext>
                </p:extLst>
              </p:nvPr>
            </p:nvGraphicFramePr>
            <p:xfrm>
              <a:off x="3581397" y="4106717"/>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7"/>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2" name="Section Zoom 11">
                <a:hlinkClick r:id="rId18"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9"/>
              <a:stretch>
                <a:fillRect/>
              </a:stretch>
            </p:blipFill>
            <p:spPr>
              <a:xfrm>
                <a:off x="358139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62987331"/>
                  </p:ext>
                </p:extLst>
              </p:nvPr>
            </p:nvGraphicFramePr>
            <p:xfrm>
              <a:off x="890451" y="226695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2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21"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2"/>
              <a:stretch>
                <a:fillRect/>
              </a:stretch>
            </p:blipFill>
            <p:spPr>
              <a:xfrm>
                <a:off x="890451" y="22669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558667108"/>
                  </p:ext>
                </p:extLst>
              </p:nvPr>
            </p:nvGraphicFramePr>
            <p:xfrm>
              <a:off x="890451" y="318683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4"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5"/>
              <a:stretch>
                <a:fillRect/>
              </a:stretch>
            </p:blipFill>
            <p:spPr>
              <a:xfrm>
                <a:off x="890451" y="318683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601543352"/>
                  </p:ext>
                </p:extLst>
              </p:nvPr>
            </p:nvGraphicFramePr>
            <p:xfrm>
              <a:off x="890451" y="4106717"/>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2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27"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28"/>
              <a:stretch>
                <a:fillRect/>
              </a:stretch>
            </p:blipFill>
            <p:spPr>
              <a:xfrm>
                <a:off x="890451"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A82BB20D-DCA6-4DCE-9F99-ABB1F80094D5}"/>
                  </a:ext>
                </a:extLst>
              </p:cNvPr>
              <p:cNvGraphicFramePr>
                <a:graphicFrameLocks noChangeAspect="1"/>
              </p:cNvGraphicFramePr>
              <p:nvPr>
                <p:extLst>
                  <p:ext uri="{D42A27DB-BD31-4B8C-83A1-F6EECF244321}">
                    <p14:modId xmlns:p14="http://schemas.microsoft.com/office/powerpoint/2010/main" val="1529905911"/>
                  </p:ext>
                </p:extLst>
              </p:nvPr>
            </p:nvGraphicFramePr>
            <p:xfrm>
              <a:off x="7667447" y="4106717"/>
              <a:ext cx="1463040" cy="822960"/>
            </p:xfrm>
            <a:graphic>
              <a:graphicData uri="http://schemas.microsoft.com/office/powerpoint/2016/slidezoom">
                <pslz:sldZm>
                  <pslz:sldZmObj sldId="277" cId="4249059035">
                    <pslz:zmPr id="{6A2F6C54-6FBC-4DC5-93D8-B654A221C52D}" transitionDur="1000">
                      <p166:blipFill xmlns:p166="http://schemas.microsoft.com/office/powerpoint/2016/6/main">
                        <a:blip r:embed="rId2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8" name="Slide Zoom 37">
                <a:extLst>
                  <a:ext uri="{FF2B5EF4-FFF2-40B4-BE49-F238E27FC236}">
                    <a16:creationId xmlns:a16="http://schemas.microsoft.com/office/drawing/2014/main" id="{A82BB20D-DCA6-4DCE-9F99-ABB1F80094D5}"/>
                  </a:ext>
                </a:extLst>
              </p:cNvPr>
              <p:cNvPicPr>
                <a:picLocks noGrp="1" noRot="1" noChangeAspect="1" noMove="1" noResize="1" noEditPoints="1" noAdjustHandles="1" noChangeArrowheads="1" noChangeShapeType="1"/>
              </p:cNvPicPr>
              <p:nvPr/>
            </p:nvPicPr>
            <p:blipFill>
              <a:blip r:embed="rId30"/>
              <a:stretch>
                <a:fillRect/>
              </a:stretch>
            </p:blipFill>
            <p:spPr>
              <a:xfrm>
                <a:off x="766744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p:pic>
        <p:nvPicPr>
          <p:cNvPr id="3" name="Picture 2">
            <a:extLst>
              <a:ext uri="{FF2B5EF4-FFF2-40B4-BE49-F238E27FC236}">
                <a16:creationId xmlns:a16="http://schemas.microsoft.com/office/drawing/2014/main" id="{805E82C5-9FA0-1F86-6A25-A365C0E15E02}"/>
              </a:ext>
            </a:extLst>
          </p:cNvPr>
          <p:cNvPicPr>
            <a:picLocks noChangeAspect="1"/>
          </p:cNvPicPr>
          <p:nvPr/>
        </p:nvPicPr>
        <p:blipFill>
          <a:blip r:embed="rId31"/>
          <a:stretch>
            <a:fillRect/>
          </a:stretch>
        </p:blipFill>
        <p:spPr>
          <a:xfrm>
            <a:off x="10903366" y="330663"/>
            <a:ext cx="990738" cy="1047896"/>
          </a:xfrm>
          <a:prstGeom prst="rect">
            <a:avLst/>
          </a:prstGeom>
        </p:spPr>
      </p:pic>
      <p:sp>
        <p:nvSpPr>
          <p:cNvPr id="7" name="TextBox 6">
            <a:extLst>
              <a:ext uri="{FF2B5EF4-FFF2-40B4-BE49-F238E27FC236}">
                <a16:creationId xmlns:a16="http://schemas.microsoft.com/office/drawing/2014/main" id="{03CF43C1-B844-3F1D-1DD1-74D92FC9BAAB}"/>
              </a:ext>
            </a:extLst>
          </p:cNvPr>
          <p:cNvSpPr txBox="1"/>
          <p:nvPr/>
        </p:nvSpPr>
        <p:spPr>
          <a:xfrm>
            <a:off x="863600" y="6578991"/>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11" name="Picture 10">
            <a:extLst>
              <a:ext uri="{FF2B5EF4-FFF2-40B4-BE49-F238E27FC236}">
                <a16:creationId xmlns:a16="http://schemas.microsoft.com/office/drawing/2014/main" id="{E6CF4E2C-770B-632D-D327-FCBF288AF38F}"/>
              </a:ext>
            </a:extLst>
          </p:cNvPr>
          <p:cNvPicPr>
            <a:picLocks noChangeAspect="1"/>
          </p:cNvPicPr>
          <p:nvPr/>
        </p:nvPicPr>
        <p:blipFill>
          <a:blip r:embed="rId32"/>
          <a:stretch>
            <a:fillRect/>
          </a:stretch>
        </p:blipFill>
        <p:spPr>
          <a:xfrm>
            <a:off x="9928027" y="6235121"/>
            <a:ext cx="2081755" cy="528536"/>
          </a:xfrm>
          <a:prstGeom prst="rect">
            <a:avLst/>
          </a:prstGeom>
        </p:spPr>
      </p:pic>
    </p:spTree>
    <p:custDataLst>
      <p:tags r:id="rId1"/>
    </p:custDataLst>
    <p:extLst>
      <p:ext uri="{BB962C8B-B14F-4D97-AF65-F5344CB8AC3E}">
        <p14:creationId xmlns:p14="http://schemas.microsoft.com/office/powerpoint/2010/main" val="92879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5420703" cy="553998"/>
          </a:xfrm>
          <a:prstGeom prst="rect">
            <a:avLst/>
          </a:prstGeom>
          <a:noFill/>
        </p:spPr>
        <p:txBody>
          <a:bodyPr wrap="square" lIns="0" tIns="0" rIns="0" bIns="0" numCol="1" rtlCol="0">
            <a:spAutoFit/>
          </a:bodyPr>
          <a:lstStyle/>
          <a:p>
            <a:r>
              <a:rPr lang="de-DE" altLang="de-DE" sz="3600" dirty="0">
                <a:latin typeface="+mj-lt"/>
              </a:rPr>
              <a:t>KRISH PATEL</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2991826"/>
            <a:ext cx="5054461" cy="1107996"/>
          </a:xfrm>
          <a:prstGeom prst="rect">
            <a:avLst/>
          </a:prstGeom>
          <a:noFill/>
        </p:spPr>
        <p:txBody>
          <a:bodyPr wrap="none" lIns="0" tIns="0" rIns="0" bIns="0" numCol="1" rtlCol="0">
            <a:spAutoFit/>
          </a:bodyPr>
          <a:lstStyle/>
          <a:p>
            <a:r>
              <a:rPr lang="de-DE" altLang="de-DE" sz="2400" dirty="0">
                <a:solidFill>
                  <a:schemeClr val="accent5"/>
                </a:solidFill>
              </a:rPr>
              <a:t>ENROLLMENT NO : 22002170210075</a:t>
            </a:r>
          </a:p>
          <a:p>
            <a:r>
              <a:rPr lang="de-DE" altLang="de-DE" sz="2400" dirty="0">
                <a:solidFill>
                  <a:schemeClr val="accent5"/>
                </a:solidFill>
              </a:rPr>
              <a:t>ROLL NO : 257</a:t>
            </a:r>
          </a:p>
          <a:p>
            <a:r>
              <a:rPr lang="de-DE" altLang="de-DE" sz="2400" dirty="0">
                <a:solidFill>
                  <a:schemeClr val="accent5"/>
                </a:solidFill>
              </a:rPr>
              <a:t>CLASS : 5A</a:t>
            </a:r>
          </a:p>
        </p:txBody>
      </p:sp>
      <p:pic>
        <p:nvPicPr>
          <p:cNvPr id="3" name="Picture 2">
            <a:extLst>
              <a:ext uri="{FF2B5EF4-FFF2-40B4-BE49-F238E27FC236}">
                <a16:creationId xmlns:a16="http://schemas.microsoft.com/office/drawing/2014/main" id="{0CD10298-9A5A-DF10-8040-B3A6C7E76C7D}"/>
              </a:ext>
            </a:extLst>
          </p:cNvPr>
          <p:cNvPicPr>
            <a:picLocks noChangeAspect="1"/>
          </p:cNvPicPr>
          <p:nvPr/>
        </p:nvPicPr>
        <p:blipFill>
          <a:blip r:embed="rId7"/>
          <a:stretch>
            <a:fillRect/>
          </a:stretch>
        </p:blipFill>
        <p:spPr>
          <a:xfrm>
            <a:off x="10918218" y="199365"/>
            <a:ext cx="990738" cy="1047896"/>
          </a:xfrm>
          <a:prstGeom prst="rect">
            <a:avLst/>
          </a:prstGeom>
        </p:spPr>
      </p:pic>
      <p:pic>
        <p:nvPicPr>
          <p:cNvPr id="4" name="Picture 3">
            <a:extLst>
              <a:ext uri="{FF2B5EF4-FFF2-40B4-BE49-F238E27FC236}">
                <a16:creationId xmlns:a16="http://schemas.microsoft.com/office/drawing/2014/main" id="{739435E1-9E49-0018-2D3D-9CF92229A764}"/>
              </a:ext>
            </a:extLst>
          </p:cNvPr>
          <p:cNvPicPr>
            <a:picLocks noChangeAspect="1"/>
          </p:cNvPicPr>
          <p:nvPr/>
        </p:nvPicPr>
        <p:blipFill>
          <a:blip r:embed="rId8"/>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829B984C-5D4E-4199-87F2-EF1519F4C266}"/>
              </a:ext>
            </a:extLst>
          </p:cNvPr>
          <p:cNvSpPr/>
          <p:nvPr/>
        </p:nvSpPr>
        <p:spPr>
          <a:xfrm>
            <a:off x="1717633" y="2394948"/>
            <a:ext cx="3156203" cy="2220995"/>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3024867" cy="553998"/>
          </a:xfrm>
          <a:prstGeom prst="rect">
            <a:avLst/>
          </a:prstGeom>
          <a:noFill/>
        </p:spPr>
        <p:txBody>
          <a:bodyPr wrap="none" lIns="0" tIns="0" rIns="0" bIns="0" numCol="1" rtlCol="0">
            <a:spAutoFit/>
          </a:bodyPr>
          <a:lstStyle/>
          <a:p>
            <a:r>
              <a:rPr lang="de-DE" altLang="de-DE" sz="3600" dirty="0">
                <a:latin typeface="+mj-lt"/>
              </a:rPr>
              <a:t>JAVA BASICS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001889"/>
            <a:ext cx="2782108" cy="1477328"/>
          </a:xfrm>
          <a:prstGeom prst="rect">
            <a:avLst/>
          </a:prstGeom>
          <a:noFill/>
        </p:spPr>
        <p:txBody>
          <a:bodyPr wrap="none" lIns="0" tIns="0" rIns="0" bIns="0" numCol="1" rtlCol="0">
            <a:spAutoFit/>
          </a:bodyPr>
          <a:lstStyle/>
          <a:p>
            <a:r>
              <a:rPr lang="de-DE" altLang="de-DE" sz="2400" dirty="0">
                <a:solidFill>
                  <a:schemeClr val="accent5"/>
                </a:solidFill>
              </a:rPr>
              <a:t>ARRAYS OF OBJECT</a:t>
            </a:r>
          </a:p>
          <a:p>
            <a:r>
              <a:rPr lang="de-DE" altLang="de-DE" sz="2400" dirty="0">
                <a:solidFill>
                  <a:schemeClr val="accent5"/>
                </a:solidFill>
              </a:rPr>
              <a:t>IF-ELSE CONDITION</a:t>
            </a:r>
          </a:p>
          <a:p>
            <a:r>
              <a:rPr lang="de-DE" altLang="de-DE" sz="2400" dirty="0">
                <a:solidFill>
                  <a:schemeClr val="accent5"/>
                </a:solidFill>
              </a:rPr>
              <a:t>FOR LOOP</a:t>
            </a:r>
          </a:p>
          <a:p>
            <a:r>
              <a:rPr lang="de-DE" altLang="de-DE" sz="2400" dirty="0">
                <a:solidFill>
                  <a:schemeClr val="accent5"/>
                </a:solidFill>
              </a:rPr>
              <a:t>Etc.</a:t>
            </a:r>
          </a:p>
        </p:txBody>
      </p:sp>
      <p:pic>
        <p:nvPicPr>
          <p:cNvPr id="3" name="Picture 2">
            <a:extLst>
              <a:ext uri="{FF2B5EF4-FFF2-40B4-BE49-F238E27FC236}">
                <a16:creationId xmlns:a16="http://schemas.microsoft.com/office/drawing/2014/main" id="{A0B2686F-8870-5DC2-4206-866DBBE2B1F7}"/>
              </a:ext>
            </a:extLst>
          </p:cNvPr>
          <p:cNvPicPr>
            <a:picLocks noChangeAspect="1"/>
          </p:cNvPicPr>
          <p:nvPr/>
        </p:nvPicPr>
        <p:blipFill>
          <a:blip r:embed="rId7"/>
          <a:stretch>
            <a:fillRect/>
          </a:stretch>
        </p:blipFill>
        <p:spPr>
          <a:xfrm>
            <a:off x="10918218" y="199365"/>
            <a:ext cx="990738" cy="1047896"/>
          </a:xfrm>
          <a:prstGeom prst="rect">
            <a:avLst/>
          </a:prstGeom>
        </p:spPr>
      </p:pic>
      <p:sp>
        <p:nvSpPr>
          <p:cNvPr id="4" name="TextBox 3">
            <a:extLst>
              <a:ext uri="{FF2B5EF4-FFF2-40B4-BE49-F238E27FC236}">
                <a16:creationId xmlns:a16="http://schemas.microsoft.com/office/drawing/2014/main" id="{4CF49FB9-0E49-6B8D-A28B-43046FA79387}"/>
              </a:ext>
            </a:extLst>
          </p:cNvPr>
          <p:cNvSpPr txBox="1"/>
          <p:nvPr/>
        </p:nvSpPr>
        <p:spPr>
          <a:xfrm>
            <a:off x="863600" y="6578991"/>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6" name="Picture 5">
            <a:extLst>
              <a:ext uri="{FF2B5EF4-FFF2-40B4-BE49-F238E27FC236}">
                <a16:creationId xmlns:a16="http://schemas.microsoft.com/office/drawing/2014/main" id="{0FB305AC-856C-868F-1C1B-E0910DC26822}"/>
              </a:ext>
            </a:extLst>
          </p:cNvPr>
          <p:cNvPicPr>
            <a:picLocks noChangeAspect="1"/>
          </p:cNvPicPr>
          <p:nvPr/>
        </p:nvPicPr>
        <p:blipFill>
          <a:blip r:embed="rId8"/>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26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Freeform: Shape 12">
            <a:extLst>
              <a:ext uri="{FF2B5EF4-FFF2-40B4-BE49-F238E27FC236}">
                <a16:creationId xmlns:a16="http://schemas.microsoft.com/office/drawing/2014/main" id="{F1881550-F15A-499A-A3DE-4F8E4F849966}"/>
              </a:ext>
            </a:extLst>
          </p:cNvPr>
          <p:cNvSpPr/>
          <p:nvPr/>
        </p:nvSpPr>
        <p:spPr>
          <a:xfrm>
            <a:off x="1779123" y="2452849"/>
            <a:ext cx="3000422" cy="2183904"/>
          </a:xfrm>
          <a:custGeom>
            <a:avLst/>
            <a:gdLst/>
            <a:ahLst/>
            <a:cxnLst/>
            <a:rect l="l" t="t" r="r" b="b"/>
            <a:pathLst>
              <a:path w="3000422" h="2183904">
                <a:moveTo>
                  <a:pt x="1574653" y="38575"/>
                </a:moveTo>
                <a:lnTo>
                  <a:pt x="3000422" y="38575"/>
                </a:lnTo>
                <a:lnTo>
                  <a:pt x="3000422" y="341235"/>
                </a:lnTo>
                <a:cubicBezTo>
                  <a:pt x="2882721" y="456958"/>
                  <a:pt x="2763041" y="623125"/>
                  <a:pt x="2641383" y="839735"/>
                </a:cubicBezTo>
                <a:cubicBezTo>
                  <a:pt x="2519726" y="1056345"/>
                  <a:pt x="2426999" y="1286555"/>
                  <a:pt x="2363203" y="1530365"/>
                </a:cubicBezTo>
                <a:cubicBezTo>
                  <a:pt x="2299406" y="1774175"/>
                  <a:pt x="2268003" y="1992021"/>
                  <a:pt x="2268992" y="2183904"/>
                </a:cubicBezTo>
                <a:lnTo>
                  <a:pt x="1866928" y="2183904"/>
                </a:lnTo>
                <a:cubicBezTo>
                  <a:pt x="1873852" y="1883222"/>
                  <a:pt x="1935917" y="1576605"/>
                  <a:pt x="2053124" y="1264053"/>
                </a:cubicBezTo>
                <a:cubicBezTo>
                  <a:pt x="2170331" y="951502"/>
                  <a:pt x="2326854" y="672085"/>
                  <a:pt x="2522693" y="425802"/>
                </a:cubicBezTo>
                <a:lnTo>
                  <a:pt x="1574653" y="425802"/>
                </a:lnTo>
                <a:close/>
                <a:moveTo>
                  <a:pt x="617191" y="0"/>
                </a:moveTo>
                <a:lnTo>
                  <a:pt x="955458" y="0"/>
                </a:lnTo>
                <a:lnTo>
                  <a:pt x="955458" y="2183904"/>
                </a:lnTo>
                <a:lnTo>
                  <a:pt x="538558" y="2183904"/>
                </a:lnTo>
                <a:lnTo>
                  <a:pt x="538558" y="612740"/>
                </a:lnTo>
                <a:cubicBezTo>
                  <a:pt x="386239" y="755168"/>
                  <a:pt x="206720" y="860506"/>
                  <a:pt x="0" y="928753"/>
                </a:cubicBezTo>
                <a:lnTo>
                  <a:pt x="0" y="550427"/>
                </a:lnTo>
                <a:cubicBezTo>
                  <a:pt x="108800" y="514820"/>
                  <a:pt x="226996" y="447315"/>
                  <a:pt x="354588" y="347912"/>
                </a:cubicBezTo>
                <a:cubicBezTo>
                  <a:pt x="482180" y="248508"/>
                  <a:pt x="569714" y="132538"/>
                  <a:pt x="617191" y="0"/>
                </a:cubicBezTo>
                <a:close/>
              </a:path>
            </a:pathLst>
          </a:custGeom>
          <a:blipFill>
            <a:blip r:embed="rId6"/>
            <a:stretch>
              <a:fillRect l="2" t="1" r="-3591" b="-3589"/>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1125308" cy="553998"/>
          </a:xfrm>
          <a:prstGeom prst="rect">
            <a:avLst/>
          </a:prstGeom>
          <a:noFill/>
        </p:spPr>
        <p:txBody>
          <a:bodyPr wrap="none" lIns="0" tIns="0" rIns="0" bIns="0" numCol="1" rtlCol="0">
            <a:spAutoFit/>
          </a:bodyPr>
          <a:lstStyle/>
          <a:p>
            <a:r>
              <a:rPr lang="de-DE" altLang="de-DE" sz="3600" dirty="0">
                <a:latin typeface="+mj-lt"/>
              </a:rPr>
              <a:t>USES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037232"/>
            <a:ext cx="5744406" cy="1107996"/>
          </a:xfrm>
          <a:prstGeom prst="rect">
            <a:avLst/>
          </a:prstGeom>
          <a:noFill/>
        </p:spPr>
        <p:txBody>
          <a:bodyPr wrap="square" lIns="0" tIns="0" rIns="0" bIns="0" numCol="1" rtlCol="0">
            <a:spAutoFit/>
          </a:bodyPr>
          <a:lstStyle/>
          <a:p>
            <a:r>
              <a:rPr lang="de-DE" altLang="de-DE" sz="2400" dirty="0">
                <a:solidFill>
                  <a:schemeClr val="accent5"/>
                </a:solidFill>
              </a:rPr>
              <a:t>THIS SYSTEM CAN USE BY CERAMIC COMPNIES AND OTHER CERAMIC RELATED BUSINESS. </a:t>
            </a:r>
          </a:p>
        </p:txBody>
      </p:sp>
      <p:pic>
        <p:nvPicPr>
          <p:cNvPr id="3" name="Picture 2">
            <a:extLst>
              <a:ext uri="{FF2B5EF4-FFF2-40B4-BE49-F238E27FC236}">
                <a16:creationId xmlns:a16="http://schemas.microsoft.com/office/drawing/2014/main" id="{1B87CAF5-1C5E-3995-FE7F-AF91E6D1F7AB}"/>
              </a:ext>
            </a:extLst>
          </p:cNvPr>
          <p:cNvPicPr>
            <a:picLocks noChangeAspect="1"/>
          </p:cNvPicPr>
          <p:nvPr/>
        </p:nvPicPr>
        <p:blipFill>
          <a:blip r:embed="rId7"/>
          <a:stretch>
            <a:fillRect/>
          </a:stretch>
        </p:blipFill>
        <p:spPr>
          <a:xfrm>
            <a:off x="10918218" y="199365"/>
            <a:ext cx="990738" cy="1047896"/>
          </a:xfrm>
          <a:prstGeom prst="rect">
            <a:avLst/>
          </a:prstGeom>
        </p:spPr>
      </p:pic>
      <p:sp>
        <p:nvSpPr>
          <p:cNvPr id="4" name="TextBox 3">
            <a:extLst>
              <a:ext uri="{FF2B5EF4-FFF2-40B4-BE49-F238E27FC236}">
                <a16:creationId xmlns:a16="http://schemas.microsoft.com/office/drawing/2014/main" id="{D77CA5C3-6BF6-0D61-F484-6B8BA868E6BB}"/>
              </a:ext>
            </a:extLst>
          </p:cNvPr>
          <p:cNvSpPr txBox="1"/>
          <p:nvPr/>
        </p:nvSpPr>
        <p:spPr>
          <a:xfrm>
            <a:off x="863600" y="6578991"/>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5" name="Picture 4">
            <a:extLst>
              <a:ext uri="{FF2B5EF4-FFF2-40B4-BE49-F238E27FC236}">
                <a16:creationId xmlns:a16="http://schemas.microsoft.com/office/drawing/2014/main" id="{4D136BF8-37DC-A8C4-4739-5E16D8E31555}"/>
              </a:ext>
            </a:extLst>
          </p:cNvPr>
          <p:cNvPicPr>
            <a:picLocks noChangeAspect="1"/>
          </p:cNvPicPr>
          <p:nvPr/>
        </p:nvPicPr>
        <p:blipFill>
          <a:blip r:embed="rId8"/>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50" fill="hold"/>
                                        <p:tgtEl>
                                          <p:spTgt spid="13"/>
                                        </p:tgtEl>
                                        <p:attrNameLst>
                                          <p:attrName>ppt_x</p:attrName>
                                        </p:attrNameLst>
                                      </p:cBhvr>
                                      <p:tavLst>
                                        <p:tav tm="0">
                                          <p:val>
                                            <p:strVal val="1+#ppt_w/2"/>
                                          </p:val>
                                        </p:tav>
                                        <p:tav tm="100000">
                                          <p:val>
                                            <p:strVal val="#ppt_x"/>
                                          </p:val>
                                        </p:tav>
                                      </p:tavLst>
                                    </p:anim>
                                    <p:anim calcmode="lin" valueType="num">
                                      <p:cBhvr additive="base">
                                        <p:cTn id="12" dur="125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26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p:bldP spid="9"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2BF3A6-F3FE-A881-5A33-7B36DF0CFF55}"/>
              </a:ext>
            </a:extLst>
          </p:cNvPr>
          <p:cNvPicPr>
            <a:picLocks noChangeAspect="1"/>
          </p:cNvPicPr>
          <p:nvPr/>
        </p:nvPicPr>
        <p:blipFill rotWithShape="1">
          <a:blip r:embed="rId5"/>
          <a:srcRect l="-10981" t="-1736" r="70221"/>
          <a:stretch/>
        </p:blipFill>
        <p:spPr>
          <a:xfrm>
            <a:off x="2236249" y="-119063"/>
            <a:ext cx="4472508" cy="6977063"/>
          </a:xfrm>
          <a:prstGeom prst="rect">
            <a:avLst/>
          </a:prstGeom>
        </p:spPr>
      </p:pic>
      <p:pic>
        <p:nvPicPr>
          <p:cNvPr id="20" name="Picture 19">
            <a:extLst>
              <a:ext uri="{FF2B5EF4-FFF2-40B4-BE49-F238E27FC236}">
                <a16:creationId xmlns:a16="http://schemas.microsoft.com/office/drawing/2014/main" id="{A4CF5E21-4583-867E-0CDB-78304104BE12}"/>
              </a:ext>
            </a:extLst>
          </p:cNvPr>
          <p:cNvPicPr>
            <a:picLocks noChangeAspect="1"/>
          </p:cNvPicPr>
          <p:nvPr/>
        </p:nvPicPr>
        <p:blipFill rotWithShape="1">
          <a:blip r:embed="rId6"/>
          <a:srcRect l="14333" t="3" r="54200" b="-3"/>
          <a:stretch/>
        </p:blipFill>
        <p:spPr>
          <a:xfrm>
            <a:off x="-9525" y="226"/>
            <a:ext cx="3452813" cy="6858000"/>
          </a:xfrm>
          <a:prstGeom prst="rect">
            <a:avLst/>
          </a:prstGeom>
        </p:spPr>
      </p:pic>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984244" cy="430887"/>
          </a:xfrm>
          <a:prstGeom prst="rect">
            <a:avLst/>
          </a:prstGeom>
          <a:noFill/>
        </p:spPr>
        <p:txBody>
          <a:bodyPr wrap="none" lIns="0" tIns="0" rIns="0" bIns="0" numCol="1" rtlCol="0">
            <a:spAutoFit/>
          </a:bodyPr>
          <a:lstStyle/>
          <a:p>
            <a:r>
              <a:rPr lang="de-DE" altLang="de-DE" sz="2800" spc="300" dirty="0">
                <a:solidFill>
                  <a:srgbClr val="FDAF1F"/>
                </a:solidFill>
              </a:rPr>
              <a:t>USES</a:t>
            </a:r>
          </a:p>
        </p:txBody>
      </p:sp>
      <p:sp>
        <p:nvSpPr>
          <p:cNvPr id="22" name="TextBox 21">
            <a:extLst>
              <a:ext uri="{FF2B5EF4-FFF2-40B4-BE49-F238E27FC236}">
                <a16:creationId xmlns:a16="http://schemas.microsoft.com/office/drawing/2014/main" id="{8102AE25-AE6C-41A7-834C-CD89901260F8}"/>
              </a:ext>
            </a:extLst>
          </p:cNvPr>
          <p:cNvSpPr txBox="1"/>
          <p:nvPr/>
        </p:nvSpPr>
        <p:spPr>
          <a:xfrm>
            <a:off x="7302190" y="1683421"/>
            <a:ext cx="4606766" cy="3447098"/>
          </a:xfrm>
          <a:prstGeom prst="rect">
            <a:avLst/>
          </a:prstGeom>
          <a:noFill/>
        </p:spPr>
        <p:txBody>
          <a:bodyPr wrap="square" lIns="0" tIns="0" rIns="0" bIns="0" numCol="1" rtlCol="0">
            <a:spAutoFit/>
          </a:bodyPr>
          <a:lstStyle/>
          <a:p>
            <a:pPr marL="514350" indent="-514350">
              <a:buFont typeface="+mj-lt"/>
              <a:buAutoNum type="arabicPeriod"/>
            </a:pPr>
            <a:r>
              <a:rPr lang="de-DE" altLang="de-DE" sz="2800" spc="300" dirty="0">
                <a:solidFill>
                  <a:schemeClr val="accent1"/>
                </a:solidFill>
              </a:rPr>
              <a:t>Bill genrate</a:t>
            </a:r>
          </a:p>
          <a:p>
            <a:pPr marL="514350" indent="-514350">
              <a:buFont typeface="+mj-lt"/>
              <a:buAutoNum type="arabicPeriod"/>
            </a:pPr>
            <a:r>
              <a:rPr lang="de-DE" altLang="de-DE" sz="2800" spc="300" dirty="0">
                <a:solidFill>
                  <a:schemeClr val="accent1"/>
                </a:solidFill>
              </a:rPr>
              <a:t>Manage client info</a:t>
            </a:r>
          </a:p>
          <a:p>
            <a:pPr marL="514350" indent="-514350">
              <a:buFont typeface="+mj-lt"/>
              <a:buAutoNum type="arabicPeriod"/>
            </a:pPr>
            <a:r>
              <a:rPr lang="de-DE" altLang="de-DE" sz="2800" spc="300" dirty="0">
                <a:solidFill>
                  <a:schemeClr val="accent1"/>
                </a:solidFill>
              </a:rPr>
              <a:t>Manage stock data</a:t>
            </a:r>
          </a:p>
          <a:p>
            <a:pPr marL="514350" indent="-514350">
              <a:buFont typeface="+mj-lt"/>
              <a:buAutoNum type="arabicPeriod"/>
            </a:pPr>
            <a:r>
              <a:rPr lang="de-DE" altLang="de-DE" sz="2800" spc="300" dirty="0">
                <a:solidFill>
                  <a:schemeClr val="accent1"/>
                </a:solidFill>
              </a:rPr>
              <a:t>Manage stock info</a:t>
            </a:r>
          </a:p>
          <a:p>
            <a:pPr marL="514350" indent="-514350">
              <a:buFont typeface="+mj-lt"/>
              <a:buAutoNum type="arabicPeriod"/>
            </a:pPr>
            <a:r>
              <a:rPr lang="de-DE" altLang="de-DE" sz="2800" spc="300" dirty="0">
                <a:solidFill>
                  <a:schemeClr val="accent1"/>
                </a:solidFill>
              </a:rPr>
              <a:t>Manage client amount</a:t>
            </a:r>
          </a:p>
          <a:p>
            <a:endParaRPr lang="de-DE" altLang="de-DE" sz="2800" spc="300" dirty="0">
              <a:solidFill>
                <a:schemeClr val="accent1"/>
              </a:solidFill>
            </a:endParaRPr>
          </a:p>
          <a:p>
            <a:pPr marL="514350" indent="-514350">
              <a:buFont typeface="+mj-lt"/>
              <a:buAutoNum type="arabicPeriod"/>
            </a:pPr>
            <a:endParaRPr lang="de-DE" altLang="de-DE" sz="2800" spc="300" dirty="0">
              <a:solidFill>
                <a:schemeClr val="accent1"/>
              </a:solidFill>
            </a:endParaRPr>
          </a:p>
        </p:txBody>
      </p:sp>
      <p:pic>
        <p:nvPicPr>
          <p:cNvPr id="4" name="Picture 3">
            <a:extLst>
              <a:ext uri="{FF2B5EF4-FFF2-40B4-BE49-F238E27FC236}">
                <a16:creationId xmlns:a16="http://schemas.microsoft.com/office/drawing/2014/main" id="{7130F054-5558-1E38-8EB3-146CD8F03AC6}"/>
              </a:ext>
            </a:extLst>
          </p:cNvPr>
          <p:cNvPicPr>
            <a:picLocks noChangeAspect="1"/>
          </p:cNvPicPr>
          <p:nvPr/>
        </p:nvPicPr>
        <p:blipFill>
          <a:blip r:embed="rId9"/>
          <a:stretch>
            <a:fillRect/>
          </a:stretch>
        </p:blipFill>
        <p:spPr>
          <a:xfrm>
            <a:off x="10918218" y="199365"/>
            <a:ext cx="990738" cy="1047896"/>
          </a:xfrm>
          <a:prstGeom prst="rect">
            <a:avLst/>
          </a:prstGeom>
        </p:spPr>
      </p:pic>
      <p:sp>
        <p:nvSpPr>
          <p:cNvPr id="9" name="TextBox 8">
            <a:extLst>
              <a:ext uri="{FF2B5EF4-FFF2-40B4-BE49-F238E27FC236}">
                <a16:creationId xmlns:a16="http://schemas.microsoft.com/office/drawing/2014/main" id="{491AA669-57F1-C147-1473-C8554DFDE02E}"/>
              </a:ext>
            </a:extLst>
          </p:cNvPr>
          <p:cNvSpPr txBox="1"/>
          <p:nvPr/>
        </p:nvSpPr>
        <p:spPr>
          <a:xfrm>
            <a:off x="7396283" y="6572948"/>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30" name="Picture 29">
            <a:extLst>
              <a:ext uri="{FF2B5EF4-FFF2-40B4-BE49-F238E27FC236}">
                <a16:creationId xmlns:a16="http://schemas.microsoft.com/office/drawing/2014/main" id="{BE6D69B8-A53C-5094-6465-1E71C53FA2A6}"/>
              </a:ext>
            </a:extLst>
          </p:cNvPr>
          <p:cNvPicPr>
            <a:picLocks noChangeAspect="1"/>
          </p:cNvPicPr>
          <p:nvPr/>
        </p:nvPicPr>
        <p:blipFill>
          <a:blip r:embed="rId10"/>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176357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430887"/>
          </a:xfrm>
          <a:prstGeom prst="rect">
            <a:avLst/>
          </a:prstGeom>
          <a:noFill/>
        </p:spPr>
        <p:txBody>
          <a:bodyPr wrap="square" lIns="0" tIns="0" rIns="0" bIns="0" numCol="1" rtlCol="0">
            <a:spAutoFit/>
          </a:bodyPr>
          <a:lstStyle/>
          <a:p>
            <a:r>
              <a:rPr lang="de-DE" altLang="de-DE" sz="2800" spc="300" dirty="0"/>
              <a:t>MAIN USE</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2215991"/>
          </a:xfrm>
          <a:prstGeom prst="rect">
            <a:avLst/>
          </a:prstGeom>
          <a:noFill/>
        </p:spPr>
        <p:txBody>
          <a:bodyPr wrap="square" lIns="0" tIns="0" rIns="0" bIns="0" numCol="1" rtlCol="0">
            <a:spAutoFit/>
          </a:bodyPr>
          <a:lstStyle/>
          <a:p>
            <a:r>
              <a:rPr lang="de-DE" altLang="de-DE" sz="2400" dirty="0">
                <a:solidFill>
                  <a:schemeClr val="tx1">
                    <a:lumMod val="75000"/>
                    <a:lumOff val="25000"/>
                  </a:schemeClr>
                </a:solidFill>
              </a:rPr>
              <a:t>This system mainly use for genrate bill. When user enter the number of box which they need automatically the stock remove from total available stock.</a:t>
            </a: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19335" r="19335"/>
          <a:stretch/>
        </p:blipFill>
        <p:spPr>
          <a:xfrm>
            <a:off x="-7883" y="13119"/>
            <a:ext cx="6716640" cy="6844882"/>
          </a:xfrm>
          <a:prstGeom prst="rect">
            <a:avLst/>
          </a:prstGeom>
          <a:ln>
            <a:noFill/>
          </a:ln>
        </p:spPr>
      </p:pic>
      <p:pic>
        <p:nvPicPr>
          <p:cNvPr id="2" name="Picture 1">
            <a:extLst>
              <a:ext uri="{FF2B5EF4-FFF2-40B4-BE49-F238E27FC236}">
                <a16:creationId xmlns:a16="http://schemas.microsoft.com/office/drawing/2014/main" id="{5E3F5BF0-8336-7185-7A89-9A47AF25A42F}"/>
              </a:ext>
            </a:extLst>
          </p:cNvPr>
          <p:cNvPicPr>
            <a:picLocks noChangeAspect="1"/>
          </p:cNvPicPr>
          <p:nvPr/>
        </p:nvPicPr>
        <p:blipFill>
          <a:blip r:embed="rId8"/>
          <a:stretch>
            <a:fillRect/>
          </a:stretch>
        </p:blipFill>
        <p:spPr>
          <a:xfrm>
            <a:off x="10918218" y="199365"/>
            <a:ext cx="990738" cy="1047896"/>
          </a:xfrm>
          <a:prstGeom prst="rect">
            <a:avLst/>
          </a:prstGeom>
        </p:spPr>
      </p:pic>
      <p:sp>
        <p:nvSpPr>
          <p:cNvPr id="4" name="TextBox 3">
            <a:extLst>
              <a:ext uri="{FF2B5EF4-FFF2-40B4-BE49-F238E27FC236}">
                <a16:creationId xmlns:a16="http://schemas.microsoft.com/office/drawing/2014/main" id="{14A7E643-43B4-51A7-320A-4F176EF6740F}"/>
              </a:ext>
            </a:extLst>
          </p:cNvPr>
          <p:cNvSpPr txBox="1"/>
          <p:nvPr/>
        </p:nvSpPr>
        <p:spPr>
          <a:xfrm>
            <a:off x="7396283" y="6572948"/>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16" name="Picture 15">
            <a:extLst>
              <a:ext uri="{FF2B5EF4-FFF2-40B4-BE49-F238E27FC236}">
                <a16:creationId xmlns:a16="http://schemas.microsoft.com/office/drawing/2014/main" id="{B32C2C55-6DF6-4AA6-A42B-2397A8F8EBB8}"/>
              </a:ext>
            </a:extLst>
          </p:cNvPr>
          <p:cNvPicPr>
            <a:picLocks noChangeAspect="1"/>
          </p:cNvPicPr>
          <p:nvPr/>
        </p:nvPicPr>
        <p:blipFill>
          <a:blip r:embed="rId9"/>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95214" y="1109436"/>
            <a:ext cx="2936958" cy="430887"/>
          </a:xfrm>
          <a:prstGeom prst="rect">
            <a:avLst/>
          </a:prstGeom>
          <a:noFill/>
        </p:spPr>
        <p:txBody>
          <a:bodyPr wrap="none" lIns="0" tIns="0" rIns="0" bIns="0" numCol="1" rtlCol="0">
            <a:spAutoFit/>
          </a:bodyPr>
          <a:lstStyle/>
          <a:p>
            <a:r>
              <a:rPr lang="de-DE" altLang="de-DE" sz="2800" spc="300" dirty="0"/>
              <a:t>FUTURE SCOPE</a:t>
            </a:r>
          </a:p>
        </p:txBody>
      </p:sp>
      <p:sp>
        <p:nvSpPr>
          <p:cNvPr id="8" name="TextBox 7">
            <a:extLst>
              <a:ext uri="{FF2B5EF4-FFF2-40B4-BE49-F238E27FC236}">
                <a16:creationId xmlns:a16="http://schemas.microsoft.com/office/drawing/2014/main" id="{C9A73559-491A-4614-A844-496762024E0B}"/>
              </a:ext>
            </a:extLst>
          </p:cNvPr>
          <p:cNvSpPr txBox="1"/>
          <p:nvPr/>
        </p:nvSpPr>
        <p:spPr>
          <a:xfrm>
            <a:off x="595214" y="1869168"/>
            <a:ext cx="6056086" cy="1846659"/>
          </a:xfrm>
          <a:prstGeom prst="rect">
            <a:avLst/>
          </a:prstGeom>
          <a:noFill/>
        </p:spPr>
        <p:txBody>
          <a:bodyPr wrap="square" lIns="0" tIns="0" rIns="0" bIns="0" numCol="1" rtlCol="0">
            <a:spAutoFit/>
          </a:bodyPr>
          <a:lstStyle/>
          <a:p>
            <a:r>
              <a:rPr lang="de-DE" altLang="de-DE" sz="2400" dirty="0"/>
              <a:t>In future we can join this system with Database and internate. By using internate we can send SMS to the user when stock does not sufficient also we can send SMS to the CLIENT for their total amount.</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8"/>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pic>
        <p:nvPicPr>
          <p:cNvPr id="2" name="Picture 1">
            <a:extLst>
              <a:ext uri="{FF2B5EF4-FFF2-40B4-BE49-F238E27FC236}">
                <a16:creationId xmlns:a16="http://schemas.microsoft.com/office/drawing/2014/main" id="{6BEABDFE-93D2-7459-B1C1-4AE36ADDF0CC}"/>
              </a:ext>
            </a:extLst>
          </p:cNvPr>
          <p:cNvPicPr>
            <a:picLocks noChangeAspect="1"/>
          </p:cNvPicPr>
          <p:nvPr/>
        </p:nvPicPr>
        <p:blipFill>
          <a:blip r:embed="rId9"/>
          <a:stretch>
            <a:fillRect/>
          </a:stretch>
        </p:blipFill>
        <p:spPr>
          <a:xfrm>
            <a:off x="10918218" y="199365"/>
            <a:ext cx="990738" cy="1047896"/>
          </a:xfrm>
          <a:prstGeom prst="rect">
            <a:avLst/>
          </a:prstGeom>
        </p:spPr>
      </p:pic>
      <p:sp>
        <p:nvSpPr>
          <p:cNvPr id="3" name="TextBox 2">
            <a:extLst>
              <a:ext uri="{FF2B5EF4-FFF2-40B4-BE49-F238E27FC236}">
                <a16:creationId xmlns:a16="http://schemas.microsoft.com/office/drawing/2014/main" id="{2898080F-6368-D07F-1136-91216F436BAE}"/>
              </a:ext>
            </a:extLst>
          </p:cNvPr>
          <p:cNvSpPr txBox="1"/>
          <p:nvPr/>
        </p:nvSpPr>
        <p:spPr>
          <a:xfrm>
            <a:off x="695989" y="6525348"/>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4" name="Picture 3">
            <a:extLst>
              <a:ext uri="{FF2B5EF4-FFF2-40B4-BE49-F238E27FC236}">
                <a16:creationId xmlns:a16="http://schemas.microsoft.com/office/drawing/2014/main" id="{6DFE64C8-008C-3663-8A77-DDF0FDE532CB}"/>
              </a:ext>
            </a:extLst>
          </p:cNvPr>
          <p:cNvPicPr>
            <a:picLocks noChangeAspect="1"/>
          </p:cNvPicPr>
          <p:nvPr/>
        </p:nvPicPr>
        <p:blipFill>
          <a:blip r:embed="rId10"/>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32574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3"/>
          <a:srcRect l="13696" t="2963" r="13696"/>
          <a:stretch/>
        </p:blipFill>
        <p:spPr>
          <a:xfrm>
            <a:off x="4562787" y="2223722"/>
            <a:ext cx="3066424" cy="3069771"/>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4"/>
          <a:srcRect l="2728" t="19258" r="2728" b="17777"/>
          <a:stretch/>
        </p:blipFill>
        <p:spPr>
          <a:xfrm>
            <a:off x="2142844" y="2223722"/>
            <a:ext cx="2235201"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5"/>
          <a:srcRect l="3194" t="10778" r="25169"/>
          <a:stretch/>
        </p:blipFill>
        <p:spPr>
          <a:xfrm>
            <a:off x="137219"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460151" y="1564429"/>
            <a:ext cx="1271695" cy="369332"/>
          </a:xfrm>
          <a:prstGeom prst="rect">
            <a:avLst/>
          </a:prstGeom>
          <a:noFill/>
        </p:spPr>
        <p:txBody>
          <a:bodyPr wrap="none" numCol="1" rtlCol="0">
            <a:spAutoFit/>
          </a:bodyPr>
          <a:lstStyle/>
          <a:p>
            <a:pPr algn="ctr"/>
            <a:r>
              <a:rPr lang="de-DE" altLang="de-DE" dirty="0"/>
              <a:t>FEATURE 1</a:t>
            </a:r>
          </a:p>
        </p:txBody>
      </p:sp>
      <p:sp>
        <p:nvSpPr>
          <p:cNvPr id="10" name="TextBox 9">
            <a:extLst>
              <a:ext uri="{FF2B5EF4-FFF2-40B4-BE49-F238E27FC236}">
                <a16:creationId xmlns:a16="http://schemas.microsoft.com/office/drawing/2014/main" id="{2D955090-E87B-41DF-B5F9-2F676D0D45F4}"/>
              </a:ext>
            </a:extLst>
          </p:cNvPr>
          <p:cNvSpPr txBox="1"/>
          <p:nvPr/>
        </p:nvSpPr>
        <p:spPr>
          <a:xfrm>
            <a:off x="394181" y="1564429"/>
            <a:ext cx="1306961"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FEATURE 3</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606966" y="1564429"/>
            <a:ext cx="1306961"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FEATURE 2</a:t>
            </a:r>
          </a:p>
        </p:txBody>
      </p:sp>
      <p:sp>
        <p:nvSpPr>
          <p:cNvPr id="12" name="TextBox 11">
            <a:extLst>
              <a:ext uri="{FF2B5EF4-FFF2-40B4-BE49-F238E27FC236}">
                <a16:creationId xmlns:a16="http://schemas.microsoft.com/office/drawing/2014/main" id="{AB08C9B5-ABA4-4234-AB60-76C647A098EE}"/>
              </a:ext>
            </a:extLst>
          </p:cNvPr>
          <p:cNvSpPr txBox="1"/>
          <p:nvPr/>
        </p:nvSpPr>
        <p:spPr>
          <a:xfrm>
            <a:off x="5396002" y="5441819"/>
            <a:ext cx="1399999" cy="369332"/>
          </a:xfrm>
          <a:prstGeom prst="rect">
            <a:avLst/>
          </a:prstGeom>
          <a:noFill/>
        </p:spPr>
        <p:txBody>
          <a:bodyPr wrap="none" numCol="1" rtlCol="0">
            <a:spAutoFit/>
          </a:bodyPr>
          <a:lstStyle/>
          <a:p>
            <a:pPr algn="ctr"/>
            <a:r>
              <a:rPr lang="de-DE" altLang="de-DE" b="1" dirty="0"/>
              <a:t>Bill Genrate</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4"/>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6"/>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5"/>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64444"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86208"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70331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522748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pic>
        <p:nvPicPr>
          <p:cNvPr id="13" name="Picture 12">
            <a:extLst>
              <a:ext uri="{FF2B5EF4-FFF2-40B4-BE49-F238E27FC236}">
                <a16:creationId xmlns:a16="http://schemas.microsoft.com/office/drawing/2014/main" id="{E07E39CA-C1C5-F46D-7829-383D75C04D4D}"/>
              </a:ext>
            </a:extLst>
          </p:cNvPr>
          <p:cNvPicPr>
            <a:picLocks noChangeAspect="1"/>
          </p:cNvPicPr>
          <p:nvPr/>
        </p:nvPicPr>
        <p:blipFill>
          <a:blip r:embed="rId8"/>
          <a:stretch>
            <a:fillRect/>
          </a:stretch>
        </p:blipFill>
        <p:spPr>
          <a:xfrm>
            <a:off x="10918218" y="199365"/>
            <a:ext cx="990738" cy="1047896"/>
          </a:xfrm>
          <a:prstGeom prst="rect">
            <a:avLst/>
          </a:prstGeom>
        </p:spPr>
      </p:pic>
      <p:sp>
        <p:nvSpPr>
          <p:cNvPr id="23" name="TextBox 22">
            <a:extLst>
              <a:ext uri="{FF2B5EF4-FFF2-40B4-BE49-F238E27FC236}">
                <a16:creationId xmlns:a16="http://schemas.microsoft.com/office/drawing/2014/main" id="{29839405-A582-6806-E9A5-3DC3D51D35B2}"/>
              </a:ext>
            </a:extLst>
          </p:cNvPr>
          <p:cNvSpPr txBox="1"/>
          <p:nvPr/>
        </p:nvSpPr>
        <p:spPr>
          <a:xfrm>
            <a:off x="561137" y="6521594"/>
            <a:ext cx="6063175" cy="184666"/>
          </a:xfrm>
          <a:prstGeom prst="rect">
            <a:avLst/>
          </a:prstGeom>
          <a:noFill/>
        </p:spPr>
        <p:txBody>
          <a:bodyPr wrap="square" lIns="0" tIns="0" rIns="0" bIns="0" numCol="1" rtlCol="0">
            <a:spAutoFit/>
          </a:bodyPr>
          <a:lstStyle/>
          <a:p>
            <a:r>
              <a:rPr lang="de-DE" altLang="de-DE" sz="1200" dirty="0">
                <a:solidFill>
                  <a:schemeClr val="accent5"/>
                </a:solidFill>
              </a:rPr>
              <a:t>PRESENTED BY : KRISH PATEL</a:t>
            </a:r>
          </a:p>
        </p:txBody>
      </p:sp>
      <p:pic>
        <p:nvPicPr>
          <p:cNvPr id="22" name="Picture 21">
            <a:extLst>
              <a:ext uri="{FF2B5EF4-FFF2-40B4-BE49-F238E27FC236}">
                <a16:creationId xmlns:a16="http://schemas.microsoft.com/office/drawing/2014/main" id="{850E179D-5219-8C87-8184-9F1D3ECE502D}"/>
              </a:ext>
            </a:extLst>
          </p:cNvPr>
          <p:cNvPicPr>
            <a:picLocks noChangeAspect="1"/>
          </p:cNvPicPr>
          <p:nvPr/>
        </p:nvPicPr>
        <p:blipFill>
          <a:blip r:embed="rId9"/>
          <a:stretch>
            <a:fillRect/>
          </a:stretch>
        </p:blipFill>
        <p:spPr>
          <a:xfrm>
            <a:off x="9938794" y="6308680"/>
            <a:ext cx="2081755" cy="528536"/>
          </a:xfrm>
          <a:prstGeom prst="rect">
            <a:avLst/>
          </a:prstGeom>
        </p:spPr>
      </p:pic>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6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JUVbXuQ4Qw2.xZdkIaWNE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6071</TotalTime>
  <Words>446</Words>
  <Application>Microsoft Office PowerPoint</Application>
  <PresentationFormat>Widescreen</PresentationFormat>
  <Paragraphs>81</Paragraphs>
  <Slides>14</Slides>
  <Notes>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Segoe UI Black</vt:lpstr>
      <vt:lpstr>Segoe UI Semibold</vt:lpstr>
      <vt:lpstr>Level up! PowerPoint</vt:lpstr>
      <vt:lpstr>think-cell Slide</vt:lpstr>
      <vt:lpstr>PowerPoint Presentation</vt:lpstr>
      <vt:lpstr>USES &amp;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Krish Patel</cp:lastModifiedBy>
  <cp:revision>86</cp:revision>
  <dcterms:created xsi:type="dcterms:W3CDTF">2018-05-09T07:34:30Z</dcterms:created>
  <dcterms:modified xsi:type="dcterms:W3CDTF">2023-03-24T08:14:54Z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